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59" r:id="rId5"/>
    <p:sldId id="260" r:id="rId6"/>
    <p:sldId id="263" r:id="rId7"/>
    <p:sldId id="264" r:id="rId8"/>
    <p:sldId id="265" r:id="rId9"/>
    <p:sldId id="266" r:id="rId10"/>
    <p:sldId id="268" r:id="rId11"/>
    <p:sldId id="267" r:id="rId12"/>
    <p:sldId id="261" r:id="rId13"/>
    <p:sldId id="262"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127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46222A-4197-6A4E-8843-23090EF802E3}" type="doc">
      <dgm:prSet loTypeId="urn:microsoft.com/office/officeart/2005/8/layout/default#1" loCatId="list" qsTypeId="urn:microsoft.com/office/officeart/2005/8/quickstyle/simple4" qsCatId="simple" csTypeId="urn:microsoft.com/office/officeart/2005/8/colors/accent1_2" csCatId="accent1" phldr="1"/>
      <dgm:spPr/>
      <dgm:t>
        <a:bodyPr/>
        <a:lstStyle/>
        <a:p>
          <a:endParaRPr lang="en-US"/>
        </a:p>
      </dgm:t>
    </dgm:pt>
    <dgm:pt modelId="{EED2D7C6-DFAE-D141-A37B-4DBC2BF6CD98}">
      <dgm:prSet phldrT="[Text]" custT="1"/>
      <dgm:spPr/>
      <dgm:t>
        <a:bodyPr/>
        <a:lstStyle/>
        <a:p>
          <a:r>
            <a:rPr lang="en-US" sz="3200" dirty="0" smtClean="0"/>
            <a:t>The Definition</a:t>
          </a:r>
          <a:endParaRPr lang="en-US" sz="3200" dirty="0"/>
        </a:p>
      </dgm:t>
    </dgm:pt>
    <dgm:pt modelId="{040AFC4D-A66E-9944-8B41-CC0C34C6CF7D}" type="parTrans" cxnId="{CB2AAA73-0B17-5F42-93EB-82DAEF75C1E5}">
      <dgm:prSet/>
      <dgm:spPr/>
      <dgm:t>
        <a:bodyPr/>
        <a:lstStyle/>
        <a:p>
          <a:endParaRPr lang="en-US"/>
        </a:p>
      </dgm:t>
    </dgm:pt>
    <dgm:pt modelId="{6C34B385-B6AF-1547-BD17-C0D77C213E5C}" type="sibTrans" cxnId="{CB2AAA73-0B17-5F42-93EB-82DAEF75C1E5}">
      <dgm:prSet/>
      <dgm:spPr/>
      <dgm:t>
        <a:bodyPr/>
        <a:lstStyle/>
        <a:p>
          <a:endParaRPr lang="en-US"/>
        </a:p>
      </dgm:t>
    </dgm:pt>
    <dgm:pt modelId="{175D5154-322C-D449-BFC3-9C82ECFD0DB3}">
      <dgm:prSet phldrT="[Text]" custT="1"/>
      <dgm:spPr/>
      <dgm:t>
        <a:bodyPr/>
        <a:lstStyle/>
        <a:p>
          <a:r>
            <a:rPr lang="en-US" sz="3200" dirty="0" smtClean="0"/>
            <a:t>The</a:t>
          </a:r>
        </a:p>
        <a:p>
          <a:r>
            <a:rPr lang="en-US" sz="3200" dirty="0" smtClean="0"/>
            <a:t> Narrative</a:t>
          </a:r>
          <a:endParaRPr lang="en-US" sz="3200" dirty="0"/>
        </a:p>
      </dgm:t>
    </dgm:pt>
    <dgm:pt modelId="{A8C16720-3E80-3B46-B1B5-71A0A1D28AA1}" type="parTrans" cxnId="{6B73ECC4-8A5D-BB4A-BF72-07F6330CE4A8}">
      <dgm:prSet/>
      <dgm:spPr/>
      <dgm:t>
        <a:bodyPr/>
        <a:lstStyle/>
        <a:p>
          <a:endParaRPr lang="en-US"/>
        </a:p>
      </dgm:t>
    </dgm:pt>
    <dgm:pt modelId="{675A1980-FAF7-FE42-9B05-224586564071}" type="sibTrans" cxnId="{6B73ECC4-8A5D-BB4A-BF72-07F6330CE4A8}">
      <dgm:prSet/>
      <dgm:spPr/>
      <dgm:t>
        <a:bodyPr/>
        <a:lstStyle/>
        <a:p>
          <a:endParaRPr lang="en-US"/>
        </a:p>
      </dgm:t>
    </dgm:pt>
    <dgm:pt modelId="{EDFED617-23D7-DC45-845F-8B2A60774FB4}">
      <dgm:prSet phldrT="[Text]" custT="1"/>
      <dgm:spPr/>
      <dgm:t>
        <a:bodyPr/>
        <a:lstStyle/>
        <a:p>
          <a:r>
            <a:rPr lang="en-US" sz="3200" dirty="0" smtClean="0"/>
            <a:t>The </a:t>
          </a:r>
        </a:p>
        <a:p>
          <a:r>
            <a:rPr lang="en-US" sz="3200" dirty="0" smtClean="0"/>
            <a:t>Evidence</a:t>
          </a:r>
          <a:endParaRPr lang="en-US" sz="3200" dirty="0"/>
        </a:p>
      </dgm:t>
    </dgm:pt>
    <dgm:pt modelId="{C7D9838B-F727-014F-B802-E7CFB6A1DC8C}" type="parTrans" cxnId="{F9DD7C83-34FC-4F49-BEAC-BE2C4BE45F39}">
      <dgm:prSet/>
      <dgm:spPr/>
      <dgm:t>
        <a:bodyPr/>
        <a:lstStyle/>
        <a:p>
          <a:endParaRPr lang="en-US"/>
        </a:p>
      </dgm:t>
    </dgm:pt>
    <dgm:pt modelId="{CEC9F051-1602-F549-83F0-2426F2DCBB00}" type="sibTrans" cxnId="{F9DD7C83-34FC-4F49-BEAC-BE2C4BE45F39}">
      <dgm:prSet/>
      <dgm:spPr/>
      <dgm:t>
        <a:bodyPr/>
        <a:lstStyle/>
        <a:p>
          <a:endParaRPr lang="en-US"/>
        </a:p>
      </dgm:t>
    </dgm:pt>
    <dgm:pt modelId="{702B3646-249A-7946-A9DE-AD8E4752EFEA}">
      <dgm:prSet phldrT="[Text]" custT="1"/>
      <dgm:spPr/>
      <dgm:t>
        <a:bodyPr/>
        <a:lstStyle/>
        <a:p>
          <a:r>
            <a:rPr lang="en-US" sz="3200" dirty="0" smtClean="0"/>
            <a:t>The </a:t>
          </a:r>
        </a:p>
        <a:p>
          <a:r>
            <a:rPr lang="en-US" sz="3200" dirty="0" smtClean="0"/>
            <a:t>Process</a:t>
          </a:r>
          <a:endParaRPr lang="en-US" sz="3200" dirty="0"/>
        </a:p>
      </dgm:t>
    </dgm:pt>
    <dgm:pt modelId="{A851CADD-27EC-0F4A-ABBE-1708FBFFD599}" type="parTrans" cxnId="{DA74BB86-799E-E648-9884-D6AC7F2AF2DC}">
      <dgm:prSet/>
      <dgm:spPr/>
      <dgm:t>
        <a:bodyPr/>
        <a:lstStyle/>
        <a:p>
          <a:endParaRPr lang="en-US"/>
        </a:p>
      </dgm:t>
    </dgm:pt>
    <dgm:pt modelId="{88CCE777-DA6F-024C-A542-54FAEDE12DC3}" type="sibTrans" cxnId="{DA74BB86-799E-E648-9884-D6AC7F2AF2DC}">
      <dgm:prSet/>
      <dgm:spPr/>
      <dgm:t>
        <a:bodyPr/>
        <a:lstStyle/>
        <a:p>
          <a:endParaRPr lang="en-US"/>
        </a:p>
      </dgm:t>
    </dgm:pt>
    <dgm:pt modelId="{6FDB2D49-C9AA-1848-B2C3-010E1CECC477}">
      <dgm:prSet phldrT="[Text]" custT="1"/>
      <dgm:spPr/>
      <dgm:t>
        <a:bodyPr/>
        <a:lstStyle/>
        <a:p>
          <a:r>
            <a:rPr lang="en-US" sz="3200" dirty="0" smtClean="0"/>
            <a:t>The Evaluation</a:t>
          </a:r>
          <a:endParaRPr lang="en-US" sz="3200" dirty="0"/>
        </a:p>
      </dgm:t>
    </dgm:pt>
    <dgm:pt modelId="{E50DD512-0548-CF44-A332-A481B6956B95}" type="parTrans" cxnId="{665291EE-F5CB-A948-BE4C-9201C40F9230}">
      <dgm:prSet/>
      <dgm:spPr/>
      <dgm:t>
        <a:bodyPr/>
        <a:lstStyle/>
        <a:p>
          <a:endParaRPr lang="en-US"/>
        </a:p>
      </dgm:t>
    </dgm:pt>
    <dgm:pt modelId="{0A731023-1495-794A-98E7-14EBC0AC52B5}" type="sibTrans" cxnId="{665291EE-F5CB-A948-BE4C-9201C40F9230}">
      <dgm:prSet/>
      <dgm:spPr/>
      <dgm:t>
        <a:bodyPr/>
        <a:lstStyle/>
        <a:p>
          <a:endParaRPr lang="en-US"/>
        </a:p>
      </dgm:t>
    </dgm:pt>
    <dgm:pt modelId="{9C77C7AA-73DB-CD40-AE6F-4C33DD352ED6}" type="pres">
      <dgm:prSet presAssocID="{D746222A-4197-6A4E-8843-23090EF802E3}" presName="diagram" presStyleCnt="0">
        <dgm:presLayoutVars>
          <dgm:dir/>
          <dgm:resizeHandles val="exact"/>
        </dgm:presLayoutVars>
      </dgm:prSet>
      <dgm:spPr/>
      <dgm:t>
        <a:bodyPr/>
        <a:lstStyle/>
        <a:p>
          <a:endParaRPr lang="en-US"/>
        </a:p>
      </dgm:t>
    </dgm:pt>
    <dgm:pt modelId="{8CF081D8-D20A-924B-A1A1-A145FAAF0BEF}" type="pres">
      <dgm:prSet presAssocID="{EED2D7C6-DFAE-D141-A37B-4DBC2BF6CD98}" presName="node" presStyleLbl="node1" presStyleIdx="0" presStyleCnt="5" custScaleX="77443" custScaleY="104766" custLinFactNeighborX="11350" custLinFactNeighborY="4613">
        <dgm:presLayoutVars>
          <dgm:bulletEnabled val="1"/>
        </dgm:presLayoutVars>
      </dgm:prSet>
      <dgm:spPr/>
      <dgm:t>
        <a:bodyPr/>
        <a:lstStyle/>
        <a:p>
          <a:endParaRPr lang="en-US"/>
        </a:p>
      </dgm:t>
    </dgm:pt>
    <dgm:pt modelId="{4FA1A6EC-50E2-774F-8C6E-37EA44A31942}" type="pres">
      <dgm:prSet presAssocID="{6C34B385-B6AF-1547-BD17-C0D77C213E5C}" presName="sibTrans" presStyleCnt="0"/>
      <dgm:spPr/>
    </dgm:pt>
    <dgm:pt modelId="{61894CD7-5442-1F4E-9B03-9ED9BD6956F4}" type="pres">
      <dgm:prSet presAssocID="{175D5154-322C-D449-BFC3-9C82ECFD0DB3}" presName="node" presStyleLbl="node1" presStyleIdx="1" presStyleCnt="5" custScaleX="88289" custScaleY="101750" custLinFactX="2897" custLinFactNeighborX="100000" custLinFactNeighborY="1334">
        <dgm:presLayoutVars>
          <dgm:bulletEnabled val="1"/>
        </dgm:presLayoutVars>
      </dgm:prSet>
      <dgm:spPr/>
      <dgm:t>
        <a:bodyPr/>
        <a:lstStyle/>
        <a:p>
          <a:endParaRPr lang="en-US"/>
        </a:p>
      </dgm:t>
    </dgm:pt>
    <dgm:pt modelId="{597688B3-A764-7349-AA6D-C21B2E55A102}" type="pres">
      <dgm:prSet presAssocID="{675A1980-FAF7-FE42-9B05-224586564071}" presName="sibTrans" presStyleCnt="0"/>
      <dgm:spPr/>
    </dgm:pt>
    <dgm:pt modelId="{8AA3B780-6564-F247-9DF7-AE2847799A3F}" type="pres">
      <dgm:prSet presAssocID="{EDFED617-23D7-DC45-845F-8B2A60774FB4}" presName="node" presStyleLbl="node1" presStyleIdx="2" presStyleCnt="5" custScaleY="89856" custLinFactX="-55041" custLinFactY="28075" custLinFactNeighborX="-100000" custLinFactNeighborY="100000">
        <dgm:presLayoutVars>
          <dgm:bulletEnabled val="1"/>
        </dgm:presLayoutVars>
      </dgm:prSet>
      <dgm:spPr/>
      <dgm:t>
        <a:bodyPr/>
        <a:lstStyle/>
        <a:p>
          <a:endParaRPr lang="en-US"/>
        </a:p>
      </dgm:t>
    </dgm:pt>
    <dgm:pt modelId="{1483C1C1-26BD-A441-875D-EE62ED599C32}" type="pres">
      <dgm:prSet presAssocID="{CEC9F051-1602-F549-83F0-2426F2DCBB00}" presName="sibTrans" presStyleCnt="0"/>
      <dgm:spPr/>
    </dgm:pt>
    <dgm:pt modelId="{77ECD11B-2B87-F64F-89C0-9189CCBFF0AB}" type="pres">
      <dgm:prSet presAssocID="{702B3646-249A-7946-A9DE-AD8E4752EFEA}" presName="node" presStyleLbl="node1" presStyleIdx="3" presStyleCnt="5" custScaleX="75482" custScaleY="108028" custLinFactY="-17883" custLinFactNeighborX="55000" custLinFactNeighborY="-100000">
        <dgm:presLayoutVars>
          <dgm:bulletEnabled val="1"/>
        </dgm:presLayoutVars>
      </dgm:prSet>
      <dgm:spPr/>
      <dgm:t>
        <a:bodyPr/>
        <a:lstStyle/>
        <a:p>
          <a:endParaRPr lang="en-US"/>
        </a:p>
      </dgm:t>
    </dgm:pt>
    <dgm:pt modelId="{44FCFFDF-2BEE-7145-8404-9CFBB4B40DD2}" type="pres">
      <dgm:prSet presAssocID="{88CCE777-DA6F-024C-A542-54FAEDE12DC3}" presName="sibTrans" presStyleCnt="0"/>
      <dgm:spPr/>
    </dgm:pt>
    <dgm:pt modelId="{1D6FD831-39F9-374F-B656-3C4E4D62F60B}" type="pres">
      <dgm:prSet presAssocID="{6FDB2D49-C9AA-1848-B2C3-010E1CECC477}" presName="node" presStyleLbl="node1" presStyleIdx="4" presStyleCnt="5" custScaleY="87031" custLinFactNeighborX="8437" custLinFactNeighborY="8787">
        <dgm:presLayoutVars>
          <dgm:bulletEnabled val="1"/>
        </dgm:presLayoutVars>
      </dgm:prSet>
      <dgm:spPr/>
      <dgm:t>
        <a:bodyPr/>
        <a:lstStyle/>
        <a:p>
          <a:endParaRPr lang="en-US"/>
        </a:p>
      </dgm:t>
    </dgm:pt>
  </dgm:ptLst>
  <dgm:cxnLst>
    <dgm:cxn modelId="{6A6ACE3F-71C3-E64D-8F75-7D9610E71831}" type="presOf" srcId="{175D5154-322C-D449-BFC3-9C82ECFD0DB3}" destId="{61894CD7-5442-1F4E-9B03-9ED9BD6956F4}" srcOrd="0" destOrd="0" presId="urn:microsoft.com/office/officeart/2005/8/layout/default#1"/>
    <dgm:cxn modelId="{150E82FC-5B19-4A4E-ACDF-5C109A279831}" type="presOf" srcId="{EED2D7C6-DFAE-D141-A37B-4DBC2BF6CD98}" destId="{8CF081D8-D20A-924B-A1A1-A145FAAF0BEF}" srcOrd="0" destOrd="0" presId="urn:microsoft.com/office/officeart/2005/8/layout/default#1"/>
    <dgm:cxn modelId="{95CED6CC-3EF0-BD49-A6A0-5533A3583C1B}" type="presOf" srcId="{D746222A-4197-6A4E-8843-23090EF802E3}" destId="{9C77C7AA-73DB-CD40-AE6F-4C33DD352ED6}" srcOrd="0" destOrd="0" presId="urn:microsoft.com/office/officeart/2005/8/layout/default#1"/>
    <dgm:cxn modelId="{6B73ECC4-8A5D-BB4A-BF72-07F6330CE4A8}" srcId="{D746222A-4197-6A4E-8843-23090EF802E3}" destId="{175D5154-322C-D449-BFC3-9C82ECFD0DB3}" srcOrd="1" destOrd="0" parTransId="{A8C16720-3E80-3B46-B1B5-71A0A1D28AA1}" sibTransId="{675A1980-FAF7-FE42-9B05-224586564071}"/>
    <dgm:cxn modelId="{6E2F836E-95F8-6C47-B3A0-FDA3759EE4E2}" type="presOf" srcId="{702B3646-249A-7946-A9DE-AD8E4752EFEA}" destId="{77ECD11B-2B87-F64F-89C0-9189CCBFF0AB}" srcOrd="0" destOrd="0" presId="urn:microsoft.com/office/officeart/2005/8/layout/default#1"/>
    <dgm:cxn modelId="{665291EE-F5CB-A948-BE4C-9201C40F9230}" srcId="{D746222A-4197-6A4E-8843-23090EF802E3}" destId="{6FDB2D49-C9AA-1848-B2C3-010E1CECC477}" srcOrd="4" destOrd="0" parTransId="{E50DD512-0548-CF44-A332-A481B6956B95}" sibTransId="{0A731023-1495-794A-98E7-14EBC0AC52B5}"/>
    <dgm:cxn modelId="{F9DD7C83-34FC-4F49-BEAC-BE2C4BE45F39}" srcId="{D746222A-4197-6A4E-8843-23090EF802E3}" destId="{EDFED617-23D7-DC45-845F-8B2A60774FB4}" srcOrd="2" destOrd="0" parTransId="{C7D9838B-F727-014F-B802-E7CFB6A1DC8C}" sibTransId="{CEC9F051-1602-F549-83F0-2426F2DCBB00}"/>
    <dgm:cxn modelId="{DA74BB86-799E-E648-9884-D6AC7F2AF2DC}" srcId="{D746222A-4197-6A4E-8843-23090EF802E3}" destId="{702B3646-249A-7946-A9DE-AD8E4752EFEA}" srcOrd="3" destOrd="0" parTransId="{A851CADD-27EC-0F4A-ABBE-1708FBFFD599}" sibTransId="{88CCE777-DA6F-024C-A542-54FAEDE12DC3}"/>
    <dgm:cxn modelId="{45512828-61C2-7146-9141-C0D7156191BB}" type="presOf" srcId="{EDFED617-23D7-DC45-845F-8B2A60774FB4}" destId="{8AA3B780-6564-F247-9DF7-AE2847799A3F}" srcOrd="0" destOrd="0" presId="urn:microsoft.com/office/officeart/2005/8/layout/default#1"/>
    <dgm:cxn modelId="{B2D2ED15-C74F-4548-BA42-01F859B21207}" type="presOf" srcId="{6FDB2D49-C9AA-1848-B2C3-010E1CECC477}" destId="{1D6FD831-39F9-374F-B656-3C4E4D62F60B}" srcOrd="0" destOrd="0" presId="urn:microsoft.com/office/officeart/2005/8/layout/default#1"/>
    <dgm:cxn modelId="{CB2AAA73-0B17-5F42-93EB-82DAEF75C1E5}" srcId="{D746222A-4197-6A4E-8843-23090EF802E3}" destId="{EED2D7C6-DFAE-D141-A37B-4DBC2BF6CD98}" srcOrd="0" destOrd="0" parTransId="{040AFC4D-A66E-9944-8B41-CC0C34C6CF7D}" sibTransId="{6C34B385-B6AF-1547-BD17-C0D77C213E5C}"/>
    <dgm:cxn modelId="{F2AD965C-8A7B-C049-A3C7-8A988592E0C8}" type="presParOf" srcId="{9C77C7AA-73DB-CD40-AE6F-4C33DD352ED6}" destId="{8CF081D8-D20A-924B-A1A1-A145FAAF0BEF}" srcOrd="0" destOrd="0" presId="urn:microsoft.com/office/officeart/2005/8/layout/default#1"/>
    <dgm:cxn modelId="{2FD9A7D2-FB6C-8445-9369-B13FC918BAF9}" type="presParOf" srcId="{9C77C7AA-73DB-CD40-AE6F-4C33DD352ED6}" destId="{4FA1A6EC-50E2-774F-8C6E-37EA44A31942}" srcOrd="1" destOrd="0" presId="urn:microsoft.com/office/officeart/2005/8/layout/default#1"/>
    <dgm:cxn modelId="{772C1C37-748E-0D44-AFDB-1470D842DDA0}" type="presParOf" srcId="{9C77C7AA-73DB-CD40-AE6F-4C33DD352ED6}" destId="{61894CD7-5442-1F4E-9B03-9ED9BD6956F4}" srcOrd="2" destOrd="0" presId="urn:microsoft.com/office/officeart/2005/8/layout/default#1"/>
    <dgm:cxn modelId="{566A83AE-B05F-3442-9C33-05687F68C228}" type="presParOf" srcId="{9C77C7AA-73DB-CD40-AE6F-4C33DD352ED6}" destId="{597688B3-A764-7349-AA6D-C21B2E55A102}" srcOrd="3" destOrd="0" presId="urn:microsoft.com/office/officeart/2005/8/layout/default#1"/>
    <dgm:cxn modelId="{C9F491B2-6B35-3442-AE81-6EABBF5D74B4}" type="presParOf" srcId="{9C77C7AA-73DB-CD40-AE6F-4C33DD352ED6}" destId="{8AA3B780-6564-F247-9DF7-AE2847799A3F}" srcOrd="4" destOrd="0" presId="urn:microsoft.com/office/officeart/2005/8/layout/default#1"/>
    <dgm:cxn modelId="{12D1BAAA-B170-664A-8A87-0FE57B4CD5BB}" type="presParOf" srcId="{9C77C7AA-73DB-CD40-AE6F-4C33DD352ED6}" destId="{1483C1C1-26BD-A441-875D-EE62ED599C32}" srcOrd="5" destOrd="0" presId="urn:microsoft.com/office/officeart/2005/8/layout/default#1"/>
    <dgm:cxn modelId="{C33BB590-063A-C446-B12E-BCFAFC6CEF6D}" type="presParOf" srcId="{9C77C7AA-73DB-CD40-AE6F-4C33DD352ED6}" destId="{77ECD11B-2B87-F64F-89C0-9189CCBFF0AB}" srcOrd="6" destOrd="0" presId="urn:microsoft.com/office/officeart/2005/8/layout/default#1"/>
    <dgm:cxn modelId="{F82DA50F-34C7-404A-8F95-93FDBF76AC20}" type="presParOf" srcId="{9C77C7AA-73DB-CD40-AE6F-4C33DD352ED6}" destId="{44FCFFDF-2BEE-7145-8404-9CFBB4B40DD2}" srcOrd="7" destOrd="0" presId="urn:microsoft.com/office/officeart/2005/8/layout/default#1"/>
    <dgm:cxn modelId="{52CB369A-F08A-B843-9485-48FD580A5138}" type="presParOf" srcId="{9C77C7AA-73DB-CD40-AE6F-4C33DD352ED6}" destId="{1D6FD831-39F9-374F-B656-3C4E4D62F60B}" srcOrd="8"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081D8-D20A-924B-A1A1-A145FAAF0BEF}">
      <dsp:nvSpPr>
        <dsp:cNvPr id="0" name=""/>
        <dsp:cNvSpPr/>
      </dsp:nvSpPr>
      <dsp:spPr>
        <a:xfrm>
          <a:off x="327574" y="300145"/>
          <a:ext cx="2205797" cy="1790420"/>
        </a:xfrm>
        <a:prstGeom prst="rect">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The Definition</a:t>
          </a:r>
          <a:endParaRPr lang="en-US" sz="3200" kern="1200" dirty="0"/>
        </a:p>
      </dsp:txBody>
      <dsp:txXfrm>
        <a:off x="327574" y="300145"/>
        <a:ext cx="2205797" cy="1790420"/>
      </dsp:txXfrm>
    </dsp:sp>
    <dsp:sp modelId="{61894CD7-5442-1F4E-9B03-9ED9BD6956F4}">
      <dsp:nvSpPr>
        <dsp:cNvPr id="0" name=""/>
        <dsp:cNvSpPr/>
      </dsp:nvSpPr>
      <dsp:spPr>
        <a:xfrm>
          <a:off x="5425719" y="269879"/>
          <a:ext cx="2514722" cy="1738878"/>
        </a:xfrm>
        <a:prstGeom prst="rect">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The</a:t>
          </a:r>
        </a:p>
        <a:p>
          <a:pPr lvl="0" algn="ctr" defTabSz="1422400">
            <a:lnSpc>
              <a:spcPct val="90000"/>
            </a:lnSpc>
            <a:spcBef>
              <a:spcPct val="0"/>
            </a:spcBef>
            <a:spcAft>
              <a:spcPct val="35000"/>
            </a:spcAft>
          </a:pPr>
          <a:r>
            <a:rPr lang="en-US" sz="3200" kern="1200" dirty="0" smtClean="0"/>
            <a:t> Narrative</a:t>
          </a:r>
          <a:endParaRPr lang="en-US" sz="3200" kern="1200" dirty="0"/>
        </a:p>
      </dsp:txBody>
      <dsp:txXfrm>
        <a:off x="5425719" y="269879"/>
        <a:ext cx="2514722" cy="1738878"/>
      </dsp:txXfrm>
    </dsp:sp>
    <dsp:sp modelId="{8AA3B780-6564-F247-9DF7-AE2847799A3F}">
      <dsp:nvSpPr>
        <dsp:cNvPr id="0" name=""/>
        <dsp:cNvSpPr/>
      </dsp:nvSpPr>
      <dsp:spPr>
        <a:xfrm>
          <a:off x="878461" y="2537479"/>
          <a:ext cx="2848285" cy="1535613"/>
        </a:xfrm>
        <a:prstGeom prst="rect">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The </a:t>
          </a:r>
        </a:p>
        <a:p>
          <a:pPr lvl="0" algn="ctr" defTabSz="1422400">
            <a:lnSpc>
              <a:spcPct val="90000"/>
            </a:lnSpc>
            <a:spcBef>
              <a:spcPct val="0"/>
            </a:spcBef>
            <a:spcAft>
              <a:spcPct val="35000"/>
            </a:spcAft>
          </a:pPr>
          <a:r>
            <a:rPr lang="en-US" sz="3200" kern="1200" dirty="0" smtClean="0"/>
            <a:t>Evidence</a:t>
          </a:r>
          <a:endParaRPr lang="en-US" sz="3200" kern="1200" dirty="0"/>
        </a:p>
      </dsp:txBody>
      <dsp:txXfrm>
        <a:off x="878461" y="2537479"/>
        <a:ext cx="2848285" cy="1535613"/>
      </dsp:txXfrm>
    </dsp:sp>
    <dsp:sp modelId="{77ECD11B-2B87-F64F-89C0-9189CCBFF0AB}">
      <dsp:nvSpPr>
        <dsp:cNvPr id="0" name=""/>
        <dsp:cNvSpPr/>
      </dsp:nvSpPr>
      <dsp:spPr>
        <a:xfrm>
          <a:off x="2998553" y="281973"/>
          <a:ext cx="2149942" cy="1846167"/>
        </a:xfrm>
        <a:prstGeom prst="rect">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The </a:t>
          </a:r>
        </a:p>
        <a:p>
          <a:pPr lvl="0" algn="ctr" defTabSz="1422400">
            <a:lnSpc>
              <a:spcPct val="90000"/>
            </a:lnSpc>
            <a:spcBef>
              <a:spcPct val="0"/>
            </a:spcBef>
            <a:spcAft>
              <a:spcPct val="35000"/>
            </a:spcAft>
          </a:pPr>
          <a:r>
            <a:rPr lang="en-US" sz="3200" kern="1200" dirty="0" smtClean="0"/>
            <a:t>Process</a:t>
          </a:r>
          <a:endParaRPr lang="en-US" sz="3200" kern="1200" dirty="0"/>
        </a:p>
      </dsp:txBody>
      <dsp:txXfrm>
        <a:off x="2998553" y="281973"/>
        <a:ext cx="2149942" cy="1846167"/>
      </dsp:txXfrm>
    </dsp:sp>
    <dsp:sp modelId="{1D6FD831-39F9-374F-B656-3C4E4D62F60B}">
      <dsp:nvSpPr>
        <dsp:cNvPr id="0" name=""/>
        <dsp:cNvSpPr/>
      </dsp:nvSpPr>
      <dsp:spPr>
        <a:xfrm>
          <a:off x="4107077" y="2626143"/>
          <a:ext cx="2848285" cy="1487334"/>
        </a:xfrm>
        <a:prstGeom prst="rect">
          <a:avLst/>
        </a:prstGeom>
        <a:blipFill rotWithShape="0">
          <a:blip xmlns:r="http://schemas.openxmlformats.org/officeDocument/2006/relationships" r:embed="rId1">
            <a:duotone>
              <a:schemeClr val="accent1">
                <a:hueOff val="0"/>
                <a:satOff val="0"/>
                <a:lumOff val="0"/>
                <a:alphaOff val="0"/>
                <a:shade val="70000"/>
                <a:satMod val="120000"/>
              </a:schemeClr>
              <a:schemeClr val="accent1">
                <a:hueOff val="0"/>
                <a:satOff val="0"/>
                <a:lumOff val="0"/>
                <a:alphaOff val="0"/>
                <a:tint val="30000"/>
                <a:satMod val="120000"/>
              </a:schemeClr>
            </a:duotone>
          </a:blip>
          <a:stretch/>
        </a:blipFill>
        <a:ln>
          <a:noFill/>
        </a:ln>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The Evaluation</a:t>
          </a:r>
          <a:endParaRPr lang="en-US" sz="3200" kern="1200" dirty="0"/>
        </a:p>
      </dsp:txBody>
      <dsp:txXfrm>
        <a:off x="4107077" y="2626143"/>
        <a:ext cx="2848285" cy="14873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675EA9A2-1554-C449-98EB-03BB93278C8F}" type="datetimeFigureOut">
              <a:rPr lang="en-US" smtClean="0"/>
              <a:pPr/>
              <a:t>2/23/2012</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87F594D-4281-E446-8849-50562975B9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5EA9A2-1554-C449-98EB-03BB93278C8F}" type="datetimeFigureOut">
              <a:rPr lang="en-US" smtClean="0"/>
              <a:pPr/>
              <a:t>2/23/2012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F594D-4281-E446-8849-50562975B9E9}" type="slidenum">
              <a:rPr lang="en-US" smtClean="0"/>
              <a:pPr/>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75EA9A2-1554-C449-98EB-03BB93278C8F}" type="datetimeFigureOut">
              <a:rPr lang="en-US" smtClean="0"/>
              <a:pPr/>
              <a:t>2/23/2012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75EA9A2-1554-C449-98EB-03BB93278C8F}" type="datetimeFigureOut">
              <a:rPr lang="en-US" smtClean="0"/>
              <a:pPr/>
              <a:t>2/23/2012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675EA9A2-1554-C449-98EB-03BB93278C8F}" type="datetimeFigureOut">
              <a:rPr lang="en-US" smtClean="0"/>
              <a:pPr/>
              <a:t>2/23/2012</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B87F594D-4281-E446-8849-50562975B9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75EA9A2-1554-C449-98EB-03BB93278C8F}" type="datetimeFigureOut">
              <a:rPr lang="en-US" smtClean="0"/>
              <a:pPr/>
              <a:t>2/23/2012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675EA9A2-1554-C449-98EB-03BB93278C8F}" type="datetimeFigureOut">
              <a:rPr lang="en-US" smtClean="0"/>
              <a:pPr/>
              <a:t>2/23/2012</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B87F594D-4281-E446-8849-50562975B9E9}" type="slidenum">
              <a:rPr lang="en-US" smtClean="0"/>
              <a:pPr/>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5EA9A2-1554-C449-98EB-03BB93278C8F}" type="datetimeFigureOut">
              <a:rPr lang="en-US" smtClean="0"/>
              <a:pPr/>
              <a:t>2/23/2012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75EA9A2-1554-C449-98EB-03BB93278C8F}" type="datetimeFigureOut">
              <a:rPr lang="en-US" smtClean="0"/>
              <a:pPr/>
              <a:t>2/23/2012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75EA9A2-1554-C449-98EB-03BB93278C8F}" type="datetimeFigureOut">
              <a:rPr lang="en-US" smtClean="0"/>
              <a:pPr/>
              <a:t>2/23/2012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7F594D-4281-E446-8849-50562975B9E9}" type="slidenum">
              <a:rPr lang="en-US" smtClean="0"/>
              <a:pPr/>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5EA9A2-1554-C449-98EB-03BB93278C8F}" type="datetimeFigureOut">
              <a:rPr lang="en-US" smtClean="0"/>
              <a:pPr/>
              <a:t>2/23/2012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EA9A2-1554-C449-98EB-03BB93278C8F}" type="datetimeFigureOut">
              <a:rPr lang="en-US" smtClean="0"/>
              <a:pPr/>
              <a:t>2/23/2012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5EA9A2-1554-C449-98EB-03BB93278C8F}" type="datetimeFigureOut">
              <a:rPr lang="en-US" smtClean="0"/>
              <a:pPr/>
              <a:t>2/23/2012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7F594D-4281-E446-8849-50562975B9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675EA9A2-1554-C449-98EB-03BB93278C8F}" type="datetimeFigureOut">
              <a:rPr lang="en-US" smtClean="0"/>
              <a:pPr/>
              <a:t>2/23/2012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B87F594D-4281-E446-8849-50562975B9E9}"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LEVEL I ORIENTATION</a:t>
            </a:r>
            <a:endParaRPr lang="en-US" dirty="0"/>
          </a:p>
        </p:txBody>
      </p:sp>
      <p:sp>
        <p:nvSpPr>
          <p:cNvPr id="3" name="Subtitle 2"/>
          <p:cNvSpPr>
            <a:spLocks noGrp="1"/>
          </p:cNvSpPr>
          <p:nvPr>
            <p:ph type="subTitle" idx="1"/>
          </p:nvPr>
        </p:nvSpPr>
        <p:spPr>
          <a:xfrm>
            <a:off x="498348" y="3855760"/>
            <a:ext cx="8147304" cy="667512"/>
          </a:xfrm>
        </p:spPr>
        <p:txBody>
          <a:bodyPr>
            <a:normAutofit/>
          </a:bodyPr>
          <a:lstStyle/>
          <a:p>
            <a:r>
              <a:rPr lang="en-US" sz="2800" dirty="0" smtClean="0"/>
              <a:t>THE PORTFOLIO</a:t>
            </a:r>
            <a:endParaRPr lang="en-US" sz="28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1103300"/>
          </a:xfrm>
        </p:spPr>
        <p:txBody>
          <a:bodyPr/>
          <a:lstStyle/>
          <a:p>
            <a:r>
              <a:rPr lang="en-US" sz="4400" dirty="0" smtClean="0"/>
              <a:t>Second Goals Sample</a:t>
            </a:r>
            <a:endParaRPr lang="en-US" sz="4400" dirty="0"/>
          </a:p>
        </p:txBody>
      </p:sp>
      <p:sp>
        <p:nvSpPr>
          <p:cNvPr id="3" name="Content Placeholder 2"/>
          <p:cNvSpPr>
            <a:spLocks noGrp="1"/>
          </p:cNvSpPr>
          <p:nvPr>
            <p:ph idx="1"/>
          </p:nvPr>
        </p:nvSpPr>
        <p:spPr>
          <a:xfrm>
            <a:off x="181429" y="1360714"/>
            <a:ext cx="8763000" cy="5297715"/>
          </a:xfrm>
        </p:spPr>
        <p:txBody>
          <a:bodyPr>
            <a:normAutofit fontScale="62500" lnSpcReduction="20000"/>
          </a:bodyPr>
          <a:lstStyle/>
          <a:p>
            <a:pPr marL="0" indent="0">
              <a:buNone/>
            </a:pPr>
            <a:r>
              <a:rPr lang="en-US" dirty="0"/>
              <a:t>	Thus far in my education at Roger Williams I have learned so much more than I have ever learned about teaching. One trait that I am really proud of is that I have a very large yearning for knowledge. I find education very interesting and want to learn as much as I can. In Level I, I had two wonderful teachers that taught me so much. When I move up to Level II of the Education department I will learn even more. </a:t>
            </a:r>
            <a:endParaRPr lang="en-US" dirty="0" smtClean="0"/>
          </a:p>
          <a:p>
            <a:pPr marL="0" indent="0">
              <a:buNone/>
            </a:pPr>
            <a:r>
              <a:rPr lang="en-US" dirty="0"/>
              <a:t>	The first goal that I plan on accomplishing in Level II is to do more observation. By observing I will gain a better knowledge for social and cultural experiences. Every school that I observe will teach me something new about the students in that school system. All of the students will be different in their own way and it is very interesting seeing how the students learn from each other. I will also gain new knowledge of different cultures by talking to the students. I am looking forward to the next time I will observe a classroom. </a:t>
            </a:r>
          </a:p>
          <a:p>
            <a:pPr marL="0" indent="0">
              <a:buNone/>
            </a:pPr>
            <a:r>
              <a:rPr lang="en-US" dirty="0"/>
              <a:t>	The second goal that I plan on doing in Level II is to gain a greater knowledge of </a:t>
            </a:r>
            <a:r>
              <a:rPr lang="en-US" dirty="0" smtClean="0"/>
              <a:t>learning techniques</a:t>
            </a:r>
            <a:r>
              <a:rPr lang="en-US" dirty="0"/>
              <a:t>. There are so many different ways to teach students the same information. All students learn differently and each student has their favorite way of learning. My goal is to learn as much as I can, learning as many techniques as possible. The more I know, the easier it will be to teach my students the way they want to learn. </a:t>
            </a:r>
          </a:p>
          <a:p>
            <a:pPr marL="0" indent="0">
              <a:buNone/>
            </a:pPr>
            <a:r>
              <a:rPr lang="en-US" dirty="0"/>
              <a:t>	My third goal for Level II of the Education department is to learn how to make lesson plans. Lessons plans are very important and teachers rely on their lessons plans. I have not yet made any lesson plans, but I believe that in Level II it will help me learn how to write a lesson plan. In my Psychology of Learning class this semester, we are doing a Micro Lesson where we have to make a lesson plan. We will just be learning the basics of making a lesson plan. In Level II I will want to learn how to expand my knowledge of lesson plans. </a:t>
            </a:r>
          </a:p>
          <a:p>
            <a:pPr marL="0" indent="0">
              <a:buNone/>
            </a:pPr>
            <a:r>
              <a:rPr lang="en-US" dirty="0"/>
              <a:t>	</a:t>
            </a:r>
            <a:r>
              <a:rPr lang="en-US" dirty="0" smtClean="0"/>
              <a:t>I </a:t>
            </a:r>
            <a:r>
              <a:rPr lang="en-US" dirty="0"/>
              <a:t>am very excited to move on to Level II as Roger Williams. The Education program here is very rigorous and I am very excited to learn new things. I am very goal orientated and I always want to do my best in everything I do. I am sure I will be able to achieve these goals in Level II and so much more.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858576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Resume and Cover Letter</a:t>
            </a:r>
            <a:endParaRPr lang="en-US" dirty="0"/>
          </a:p>
        </p:txBody>
      </p:sp>
      <p:sp>
        <p:nvSpPr>
          <p:cNvPr id="3" name="Content Placeholder 2"/>
          <p:cNvSpPr>
            <a:spLocks noGrp="1"/>
          </p:cNvSpPr>
          <p:nvPr>
            <p:ph idx="1"/>
          </p:nvPr>
        </p:nvSpPr>
        <p:spPr/>
        <p:txBody>
          <a:bodyPr/>
          <a:lstStyle/>
          <a:p>
            <a:pPr marL="0" indent="0">
              <a:buNone/>
            </a:pPr>
            <a:endParaRPr lang="en-US" dirty="0"/>
          </a:p>
          <a:p>
            <a:r>
              <a:rPr lang="en-US" sz="3200" dirty="0" smtClean="0"/>
              <a:t>Be sure to visit the Career Center to learn how to create an excellent resume and cover letter.  The resume and cover letter are part of the documentation necessary to complete the Level I Portfolio.</a:t>
            </a:r>
            <a:endParaRPr lang="en-US" sz="32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38402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Evidence</a:t>
            </a:r>
            <a:endParaRPr lang="en-US" sz="4000" dirty="0"/>
          </a:p>
        </p:txBody>
      </p:sp>
      <p:sp>
        <p:nvSpPr>
          <p:cNvPr id="3" name="Content Placeholder 2"/>
          <p:cNvSpPr>
            <a:spLocks noGrp="1"/>
          </p:cNvSpPr>
          <p:nvPr>
            <p:ph idx="1"/>
          </p:nvPr>
        </p:nvSpPr>
        <p:spPr/>
        <p:txBody>
          <a:bodyPr/>
          <a:lstStyle/>
          <a:p>
            <a:r>
              <a:rPr lang="en-US" dirty="0" smtClean="0"/>
              <a:t>The Portfolio includes your choice of 2 – 4 pieces of evidence that support your argument that you are working towards meeting the RIPTS</a:t>
            </a:r>
          </a:p>
          <a:p>
            <a:r>
              <a:rPr lang="en-US" dirty="0" smtClean="0"/>
              <a:t>Evidence may include assessed assignments from EDU 200 and EDU 202, assessed assignments from other university courses, or evidence from campus activities including volunteering for instance</a:t>
            </a:r>
          </a:p>
          <a:p>
            <a:r>
              <a:rPr lang="en-US" dirty="0" smtClean="0"/>
              <a:t>Other Suggestions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Evaluation</a:t>
            </a:r>
            <a:endParaRPr lang="en-US" sz="4000" dirty="0"/>
          </a:p>
        </p:txBody>
      </p:sp>
      <p:sp>
        <p:nvSpPr>
          <p:cNvPr id="3" name="Content Placeholder 2"/>
          <p:cNvSpPr>
            <a:spLocks noGrp="1"/>
          </p:cNvSpPr>
          <p:nvPr>
            <p:ph idx="1"/>
          </p:nvPr>
        </p:nvSpPr>
        <p:spPr/>
        <p:txBody>
          <a:bodyPr/>
          <a:lstStyle/>
          <a:p>
            <a:r>
              <a:rPr lang="en-US" dirty="0" smtClean="0"/>
              <a:t>Your Portfolio will be evaluated by a team of School of Education (SED) faculty</a:t>
            </a:r>
          </a:p>
          <a:p>
            <a:r>
              <a:rPr lang="en-US" dirty="0" smtClean="0"/>
              <a:t>A recommendation will be made by the team with regard to advancement to Level II of the SED program</a:t>
            </a:r>
          </a:p>
          <a:p>
            <a:r>
              <a:rPr lang="en-US" dirty="0" smtClean="0"/>
              <a:t>QUESTIONS?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graphicFrame>
        <p:nvGraphicFramePr>
          <p:cNvPr id="4" name="Content Placeholder 3"/>
          <p:cNvGraphicFramePr>
            <a:graphicFrameLocks noGrp="1"/>
          </p:cNvGraphicFramePr>
          <p:nvPr>
            <p:ph idx="1"/>
          </p:nvPr>
        </p:nvGraphicFramePr>
        <p:xfrm>
          <a:off x="498475" y="1762125"/>
          <a:ext cx="8147050" cy="43640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Definition</a:t>
            </a:r>
            <a:endParaRPr lang="en-US" sz="4000" dirty="0"/>
          </a:p>
        </p:txBody>
      </p:sp>
      <p:sp>
        <p:nvSpPr>
          <p:cNvPr id="3" name="Content Placeholder 2"/>
          <p:cNvSpPr>
            <a:spLocks noGrp="1"/>
          </p:cNvSpPr>
          <p:nvPr>
            <p:ph idx="1"/>
          </p:nvPr>
        </p:nvSpPr>
        <p:spPr/>
        <p:txBody>
          <a:bodyPr/>
          <a:lstStyle/>
          <a:p>
            <a:r>
              <a:rPr lang="en-US" sz="3200" dirty="0" smtClean="0"/>
              <a:t>A Portfolio is…</a:t>
            </a:r>
          </a:p>
          <a:p>
            <a:r>
              <a:rPr lang="en-US" sz="3200" dirty="0" smtClean="0"/>
              <a:t>Rhode Island Professional Teaching Standards (RIPTS)</a:t>
            </a:r>
          </a:p>
          <a:p>
            <a:r>
              <a:rPr lang="en-US" sz="3200" dirty="0" smtClean="0"/>
              <a:t>Level I RIPTS Standards to Be Addressed are: RIPTS 1, 3, 10, 11</a:t>
            </a:r>
            <a:endParaRPr lang="en-US" sz="3200" u="sng"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Process</a:t>
            </a:r>
            <a:endParaRPr lang="en-US" sz="4000" dirty="0"/>
          </a:p>
        </p:txBody>
      </p:sp>
      <p:sp>
        <p:nvSpPr>
          <p:cNvPr id="3" name="Content Placeholder 2"/>
          <p:cNvSpPr>
            <a:spLocks noGrp="1"/>
          </p:cNvSpPr>
          <p:nvPr>
            <p:ph idx="1"/>
          </p:nvPr>
        </p:nvSpPr>
        <p:spPr/>
        <p:txBody>
          <a:bodyPr/>
          <a:lstStyle/>
          <a:p>
            <a:r>
              <a:rPr lang="en-US" dirty="0" smtClean="0"/>
              <a:t>MAKE AN APPOINTMENT WITH YOUR ADVISOR DURING ADVISEMENT</a:t>
            </a:r>
          </a:p>
          <a:p>
            <a:r>
              <a:rPr lang="en-US" dirty="0" smtClean="0"/>
              <a:t>BRING GPA. PRAXIS I DOCUMENTATION, LEVEL I PROGRESS SUMMARY AND YOUR RESUME TO EVERY ADVISEMENT APPOINTMENT</a:t>
            </a:r>
          </a:p>
          <a:p>
            <a:r>
              <a:rPr lang="en-US" dirty="0" smtClean="0"/>
              <a:t>CAREER SERVICES CAN HELP YOU START A RESUME</a:t>
            </a:r>
          </a:p>
          <a:p>
            <a:r>
              <a:rPr lang="en-US" dirty="0" smtClean="0"/>
              <a:t>SUBMIT THE PORTFOLIO ON THE LAST DAY OF THE SEMESTER WHEN BOTH EDU 200 AND EDU 202 HAVE BEEN COMPLETED</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59200" y="523748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Narrative</a:t>
            </a:r>
            <a:endParaRPr lang="en-US" sz="4000" dirty="0"/>
          </a:p>
        </p:txBody>
      </p:sp>
      <p:sp>
        <p:nvSpPr>
          <p:cNvPr id="3" name="Content Placeholder 2"/>
          <p:cNvSpPr>
            <a:spLocks noGrp="1"/>
          </p:cNvSpPr>
          <p:nvPr>
            <p:ph idx="1"/>
          </p:nvPr>
        </p:nvSpPr>
        <p:spPr/>
        <p:txBody>
          <a:bodyPr/>
          <a:lstStyle/>
          <a:p>
            <a:r>
              <a:rPr lang="en-US" dirty="0" smtClean="0"/>
              <a:t>Write ONE six paragraph narrative that demonstrates your understanding of the RIPTS and an ARGUMENT in support of your evidence choices</a:t>
            </a:r>
          </a:p>
          <a:p>
            <a:r>
              <a:rPr lang="en-US" dirty="0" smtClean="0"/>
              <a:t>Paragraph One = Introduction</a:t>
            </a:r>
          </a:p>
          <a:p>
            <a:r>
              <a:rPr lang="en-US" dirty="0" smtClean="0"/>
              <a:t>Paragraphs 2 – 5 = Identification of the Standard and discussion of the standard with an argument supporting your choice of evidence</a:t>
            </a:r>
          </a:p>
          <a:p>
            <a:r>
              <a:rPr lang="en-US" dirty="0" smtClean="0"/>
              <a:t>Paragraph 6 = Conclusion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240792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Sample Narrative</a:t>
            </a:r>
            <a:endParaRPr lang="en-US" dirty="0"/>
          </a:p>
        </p:txBody>
      </p:sp>
      <p:sp>
        <p:nvSpPr>
          <p:cNvPr id="3" name="Content Placeholder 2"/>
          <p:cNvSpPr>
            <a:spLocks noGrp="1"/>
          </p:cNvSpPr>
          <p:nvPr>
            <p:ph idx="1"/>
          </p:nvPr>
        </p:nvSpPr>
        <p:spPr/>
        <p:txBody>
          <a:bodyPr/>
          <a:lstStyle/>
          <a:p>
            <a:r>
              <a:rPr lang="en-US" dirty="0" smtClean="0"/>
              <a:t>A sample of an opening paragraph:</a:t>
            </a:r>
          </a:p>
          <a:p>
            <a:endParaRPr lang="en-US" dirty="0"/>
          </a:p>
          <a:p>
            <a:r>
              <a:rPr lang="en-US" dirty="0" smtClean="0"/>
              <a:t>I </a:t>
            </a:r>
            <a:r>
              <a:rPr lang="en-US" dirty="0"/>
              <a:t>have </a:t>
            </a:r>
            <a:r>
              <a:rPr lang="en-US" dirty="0" smtClean="0"/>
              <a:t>met </a:t>
            </a:r>
            <a:r>
              <a:rPr lang="en-US" dirty="0"/>
              <a:t>RIPTS standards 1,3,10,11 during my freshman </a:t>
            </a:r>
            <a:r>
              <a:rPr lang="en-US" dirty="0" smtClean="0"/>
              <a:t>year </a:t>
            </a:r>
            <a:r>
              <a:rPr lang="en-US" dirty="0"/>
              <a:t>at Roger Williams University. I have attached </a:t>
            </a:r>
            <a:r>
              <a:rPr lang="en-US" dirty="0" smtClean="0"/>
              <a:t>two </a:t>
            </a:r>
            <a:r>
              <a:rPr lang="en-US" dirty="0"/>
              <a:t>artifacts, a science lesson plan and a teacher recommendation letter, that demonstrate that I understand the above Rhode Island Professional Teaching Standards and </a:t>
            </a:r>
            <a:r>
              <a:rPr lang="en-US" dirty="0" smtClean="0"/>
              <a:t>an making significant progress toward meeting </a:t>
            </a:r>
            <a:r>
              <a:rPr lang="en-US" dirty="0"/>
              <a:t>them.</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58150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Paragraph </a:t>
            </a:r>
            <a:br>
              <a:rPr lang="en-US" dirty="0" smtClean="0"/>
            </a:br>
            <a:r>
              <a:rPr lang="en-US" dirty="0" smtClean="0"/>
              <a:t>from Narrative</a:t>
            </a:r>
            <a:endParaRPr lang="en-US" dirty="0"/>
          </a:p>
        </p:txBody>
      </p:sp>
      <p:sp>
        <p:nvSpPr>
          <p:cNvPr id="3" name="Content Placeholder 2"/>
          <p:cNvSpPr>
            <a:spLocks noGrp="1"/>
          </p:cNvSpPr>
          <p:nvPr>
            <p:ph idx="1"/>
          </p:nvPr>
        </p:nvSpPr>
        <p:spPr/>
        <p:txBody>
          <a:bodyPr>
            <a:normAutofit fontScale="70000" lnSpcReduction="20000"/>
          </a:bodyPr>
          <a:lstStyle/>
          <a:p>
            <a:endParaRPr lang="en-US" dirty="0" smtClean="0"/>
          </a:p>
          <a:p>
            <a:r>
              <a:rPr lang="en-US" dirty="0" smtClean="0"/>
              <a:t>Standard </a:t>
            </a:r>
            <a:r>
              <a:rPr lang="en-US" dirty="0"/>
              <a:t>1 states </a:t>
            </a:r>
            <a:r>
              <a:rPr lang="en-US" i="1" dirty="0"/>
              <a:t>teachers create teaching experiences using a broad base of general knowledge that reflects an understanding of the nature of the communities and the world around them</a:t>
            </a:r>
            <a:r>
              <a:rPr lang="en-US" dirty="0"/>
              <a:t>. This standard means that I have learned how to incorporate different academic, social and cultural experiences when teaching a subject matter. The standard also states that I have learned to use a broad content knowledge base that allows me to create learning experiences that ensure students will meet state standards for content and success. In order to meet this standard, I designed a lesson plan for my Earth Science class incorporating all of the new things I have learned about teaching. I was assigned to make a lesson plan based on the difficult concepts of plate tectonics and how they react and affect the earth. I approached the lesson plan with the hopes that students would leave the lesson feeling excited about the earth and have gained knowledge and a greater appreciation for the world in which we live and rely on. The lesson plan also addresses student’s curiosity about earthquakes and allows students to have discussions about what causes them. This artifact shows I have meet RIPTS 1 because I have designed a lesson plan that incorporates students learning the material they are required to learn by state standard and also allowed students to be creative and work together to encourage learning and the exchange of ideas. The lesson plan also encourages students to use their past knowledge and experiences of earthquakes to help them understand and teach fellow students the material.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6724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Sample Paragraph</a:t>
            </a:r>
            <a:endParaRPr lang="en-US" dirty="0"/>
          </a:p>
        </p:txBody>
      </p:sp>
      <p:sp>
        <p:nvSpPr>
          <p:cNvPr id="3" name="Content Placeholder 2"/>
          <p:cNvSpPr>
            <a:spLocks noGrp="1"/>
          </p:cNvSpPr>
          <p:nvPr>
            <p:ph idx="1"/>
          </p:nvPr>
        </p:nvSpPr>
        <p:spPr/>
        <p:txBody>
          <a:bodyPr>
            <a:normAutofit fontScale="85000" lnSpcReduction="20000"/>
          </a:bodyPr>
          <a:lstStyle/>
          <a:p>
            <a:r>
              <a:rPr lang="en-US" dirty="0"/>
              <a:t>Standard 3 states </a:t>
            </a:r>
            <a:r>
              <a:rPr lang="en-US" i="1" dirty="0"/>
              <a:t>teachers create instructional opportunities that reflect an understanding of how children learn and develop</a:t>
            </a:r>
            <a:r>
              <a:rPr lang="en-US" dirty="0"/>
              <a:t>. This standard means I have learned how to effectively understand how students use their prior knowledge to construct knowledge, acquire skills, and develop positive attitudes to learning. It also states I have learned how to design instruction that meets the needs of my students. In order to meet this standard, similarly to Standard 1, I created a lesson plan for my Earth Science class about plate tectonics and their interaction with the earth. When making this lab I design it following 3-5 grade standards so I had to be constantly aware that the things I was asking the students to complete would be on grade level. I had to assess my expectations for the students performing the lab and had to make sure that students would be placed in their ZPD or zone of proximal development, where the student learns with little help and benefits the most from their learning, during this lab. This artifact shows I have met RIPTS 3 by designing a lab that incorporated many different learning types and allowed students to use their creativity while learning about plate tectonics.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258350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Goals</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endParaRPr lang="en-US" dirty="0"/>
          </a:p>
          <a:p>
            <a:r>
              <a:rPr lang="en-US" dirty="0" smtClean="0"/>
              <a:t>In </a:t>
            </a:r>
            <a:r>
              <a:rPr lang="en-US" dirty="0"/>
              <a:t>order to </a:t>
            </a:r>
            <a:r>
              <a:rPr lang="en-US" dirty="0" smtClean="0"/>
              <a:t>move </a:t>
            </a:r>
            <a:r>
              <a:rPr lang="en-US" dirty="0"/>
              <a:t>to </a:t>
            </a:r>
            <a:r>
              <a:rPr lang="en-US" dirty="0" smtClean="0"/>
              <a:t>Level </a:t>
            </a:r>
            <a:r>
              <a:rPr lang="en-US" dirty="0"/>
              <a:t>II I have set specific goals that will allow </a:t>
            </a:r>
            <a:r>
              <a:rPr lang="en-US" dirty="0" smtClean="0"/>
              <a:t>me </a:t>
            </a:r>
            <a:r>
              <a:rPr lang="en-US" dirty="0"/>
              <a:t>to complete </a:t>
            </a:r>
            <a:r>
              <a:rPr lang="en-US" dirty="0" smtClean="0"/>
              <a:t>Level </a:t>
            </a:r>
            <a:r>
              <a:rPr lang="en-US" dirty="0"/>
              <a:t>II to the highest standards of performance. I believe I have done a sufficient job during </a:t>
            </a:r>
            <a:r>
              <a:rPr lang="en-US" dirty="0" smtClean="0"/>
              <a:t>Level </a:t>
            </a:r>
            <a:r>
              <a:rPr lang="en-US" dirty="0"/>
              <a:t>I however; there are some areas in which I could use some improvement.  The first goal I have set for my performance in </a:t>
            </a:r>
            <a:r>
              <a:rPr lang="en-US" dirty="0" smtClean="0"/>
              <a:t>Level </a:t>
            </a:r>
            <a:r>
              <a:rPr lang="en-US" dirty="0"/>
              <a:t>II is to utilize the writing center for all of my papers assigned. One area in which I could use some improvement in is writing, specifically more so with mechanical errors however overall I could strengthen my abilities by going to the writing center after I complete each step in writing an essay; in doing so I will be strengthening my writing in hope to receiving a better grade and overall helping my final results.  My second goal for my performance in </a:t>
            </a:r>
            <a:r>
              <a:rPr lang="en-US" dirty="0" smtClean="0"/>
              <a:t>Level </a:t>
            </a:r>
            <a:r>
              <a:rPr lang="en-US" dirty="0"/>
              <a:t>II is to become more involved in outside the classroom activities such as Future Teachers of America. Becoming involved outside of the classroom will further my learning of educational issues that I cannot obtain from inside the classroom. The third goal I have set for my performance in </a:t>
            </a:r>
            <a:r>
              <a:rPr lang="en-US" dirty="0" smtClean="0"/>
              <a:t>Level </a:t>
            </a:r>
            <a:r>
              <a:rPr lang="en-US" dirty="0"/>
              <a:t>II is to do my work before the night it is due so that I remove a large amount of stress from my studies. I tend to be a procrastinator and in doing so I make myself stressed. So my goal is so do work a few days before the due date and not become filled with anxiety. In conclusion, these are three goals I have set for myself in order to raise my level of performance in </a:t>
            </a:r>
            <a:r>
              <a:rPr lang="en-US" dirty="0" smtClean="0"/>
              <a:t>Level </a:t>
            </a:r>
            <a:r>
              <a:rPr lang="en-US" dirty="0"/>
              <a:t>II.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417751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24800</TotalTime>
  <Words>1138</Words>
  <Application>Microsoft Office PowerPoint</Application>
  <PresentationFormat>On-screen Show (4:3)</PresentationFormat>
  <Paragraphs>54</Paragraphs>
  <Slides>13</Slides>
  <Notes>0</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Saddle</vt:lpstr>
      <vt:lpstr>LEVEL I ORIENTATION</vt:lpstr>
      <vt:lpstr>OVERVIEW</vt:lpstr>
      <vt:lpstr>The Definition</vt:lpstr>
      <vt:lpstr>The Process</vt:lpstr>
      <vt:lpstr>The Narrative</vt:lpstr>
      <vt:lpstr>A Sample Narrative</vt:lpstr>
      <vt:lpstr>Sample Paragraph  from Narrative</vt:lpstr>
      <vt:lpstr>Additional Sample Paragraph</vt:lpstr>
      <vt:lpstr>Sample Goals</vt:lpstr>
      <vt:lpstr>Second Goals Sample</vt:lpstr>
      <vt:lpstr>Resume and Cover Letter</vt:lpstr>
      <vt:lpstr>The Evidence</vt:lpstr>
      <vt:lpstr>The Evaluation</vt:lpstr>
    </vt:vector>
  </TitlesOfParts>
  <Company>Roger Williams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I ORIENTATION</dc:title>
  <dc:creator>Alan Canestrari</dc:creator>
  <cp:lastModifiedBy>Tsankova, Jenny K</cp:lastModifiedBy>
  <cp:revision>15</cp:revision>
  <cp:lastPrinted>2010-10-26T15:27:35Z</cp:lastPrinted>
  <dcterms:created xsi:type="dcterms:W3CDTF">2010-10-26T15:39:56Z</dcterms:created>
  <dcterms:modified xsi:type="dcterms:W3CDTF">2012-03-11T20:27:34Z</dcterms:modified>
</cp:coreProperties>
</file>