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58" r:id="rId7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1584" userDrawn="1">
          <p15:clr>
            <a:srgbClr val="A4A3A4"/>
          </p15:clr>
        </p15:guide>
        <p15:guide id="2" pos="3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356D"/>
    <a:srgbClr val="EDEFF3"/>
    <a:srgbClr val="EC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E9F97E-A019-1F4A-A6B6-7E42F2409190}" v="28" dt="2022-11-30T23:49:48.14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21"/>
    <p:restoredTop sz="94607"/>
  </p:normalViewPr>
  <p:slideViewPr>
    <p:cSldViewPr>
      <p:cViewPr varScale="1">
        <p:scale>
          <a:sx n="58" d="100"/>
          <a:sy n="58" d="100"/>
        </p:scale>
        <p:origin x="3432" y="138"/>
      </p:cViewPr>
      <p:guideLst>
        <p:guide orient="horz" pos="1584"/>
        <p:guide pos="3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4D332E-41BB-264A-A5A5-136C862829BE}" type="datetimeFigureOut">
              <a:rPr lang="en-BA" smtClean="0"/>
              <a:t>12/07/2023</a:t>
            </a:fld>
            <a:endParaRPr lang="e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74925" y="1257300"/>
            <a:ext cx="262255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9DDC0E-C13E-3B41-96EA-5132B0CFE306}" type="slidenum">
              <a:rPr lang="en-BA" smtClean="0"/>
              <a:t>‹#›</a:t>
            </a:fld>
            <a:endParaRPr lang="en-BA"/>
          </a:p>
        </p:txBody>
      </p:sp>
    </p:spTree>
    <p:extLst>
      <p:ext uri="{BB962C8B-B14F-4D97-AF65-F5344CB8AC3E}">
        <p14:creationId xmlns:p14="http://schemas.microsoft.com/office/powerpoint/2010/main" val="677713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9DDC0E-C13E-3B41-96EA-5132B0CFE306}" type="slidenum">
              <a:rPr lang="en-BA" smtClean="0"/>
              <a:t>2</a:t>
            </a:fld>
            <a:endParaRPr lang="en-BA"/>
          </a:p>
        </p:txBody>
      </p:sp>
    </p:spTree>
    <p:extLst>
      <p:ext uri="{BB962C8B-B14F-4D97-AF65-F5344CB8AC3E}">
        <p14:creationId xmlns:p14="http://schemas.microsoft.com/office/powerpoint/2010/main" val="1585366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15FFC8-504B-2EDE-7920-06E4DAD2DCE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3490913" y="9842500"/>
            <a:ext cx="8191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BA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VP 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0683087-7FBD-D589-2A25-823CE73D6A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772400" cy="433070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494213" y="4022370"/>
            <a:ext cx="4799089" cy="14471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l">
              <a:spcBef>
                <a:spcPts val="95"/>
              </a:spcBef>
              <a:tabLst>
                <a:tab pos="1428115" algn="l"/>
                <a:tab pos="2353310" algn="l"/>
              </a:tabLst>
            </a:pPr>
            <a:r>
              <a:rPr lang="en-US" sz="4600" b="1" dirty="0">
                <a:solidFill>
                  <a:srgbClr val="5935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</a:t>
            </a:r>
            <a:br>
              <a:rPr lang="en-US" sz="4600" b="1" dirty="0">
                <a:solidFill>
                  <a:srgbClr val="59356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600" b="1" dirty="0">
                <a:solidFill>
                  <a:srgbClr val="5935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coaching guide</a:t>
            </a:r>
            <a:endParaRPr sz="4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76800" y="5747841"/>
            <a:ext cx="2451520" cy="151746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68935" algn="r">
              <a:lnSpc>
                <a:spcPct val="125000"/>
              </a:lnSpc>
              <a:spcBef>
                <a:spcPts val="95"/>
              </a:spcBef>
            </a:pPr>
            <a:r>
              <a:rPr lang="en-US" sz="1200" b="1" dirty="0">
                <a:solidFill>
                  <a:srgbClr val="5935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Schedule a session today!</a:t>
            </a:r>
          </a:p>
          <a:p>
            <a:pPr marL="12700" marR="5080" indent="368935" algn="r">
              <a:lnSpc>
                <a:spcPct val="125000"/>
              </a:lnSpc>
              <a:spcBef>
                <a:spcPts val="95"/>
              </a:spcBef>
            </a:pPr>
            <a:r>
              <a:rPr lang="en-US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Visit </a:t>
            </a:r>
            <a:r>
              <a:rPr lang="en-US" sz="11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member.virginpulse.com</a:t>
            </a:r>
            <a:r>
              <a:rPr lang="en-US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go to the </a:t>
            </a:r>
            <a:r>
              <a:rPr lang="en-US" sz="11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Health</a:t>
            </a:r>
            <a:r>
              <a:rPr lang="en-US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tab and select </a:t>
            </a:r>
            <a:r>
              <a:rPr lang="en-US" sz="11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Coaching</a:t>
            </a:r>
            <a:r>
              <a:rPr lang="en-US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or scan the QR code to open in your app.</a:t>
            </a:r>
          </a:p>
          <a:p>
            <a:pPr marL="12700" marR="5080" indent="368935" algn="r">
              <a:lnSpc>
                <a:spcPct val="125000"/>
              </a:lnSpc>
              <a:spcBef>
                <a:spcPts val="95"/>
              </a:spcBef>
            </a:pPr>
            <a:br>
              <a:rPr lang="en-US" sz="1100" b="1" dirty="0">
                <a:solidFill>
                  <a:srgbClr val="59356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100" b="1" dirty="0">
              <a:solidFill>
                <a:srgbClr val="59356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67485" y="9592943"/>
            <a:ext cx="862330" cy="1205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dirty="0">
                <a:solidFill>
                  <a:srgbClr val="82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</a:t>
            </a:r>
            <a:r>
              <a:rPr sz="700" spc="-10" dirty="0">
                <a:solidFill>
                  <a:srgbClr val="82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00" dirty="0">
                <a:solidFill>
                  <a:srgbClr val="82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Virgin Pulse </a:t>
            </a:r>
            <a:r>
              <a:rPr sz="700" spc="-20" dirty="0">
                <a:solidFill>
                  <a:srgbClr val="82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700" spc="-20" dirty="0">
                <a:solidFill>
                  <a:srgbClr val="82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0700" y="5683952"/>
            <a:ext cx="3898900" cy="2114280"/>
          </a:xfrm>
          <a:prstGeom prst="rect">
            <a:avLst/>
          </a:prstGeom>
        </p:spPr>
        <p:txBody>
          <a:bodyPr vert="horz" wrap="square" lIns="0" tIns="15240" rIns="0" bIns="0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Let’s face it. Getting healthier can be challenging! Starting 2/1 you can request one-on-one support from a qualified coach—right from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Virgin Pulse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website or app. A coach can motivate you, give you tips and help you reach your goals. What are you waiting for? Start working with a coach today!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07849" y="7924800"/>
            <a:ext cx="3300729" cy="904543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50000"/>
              </a:lnSpc>
            </a:pPr>
            <a:r>
              <a:rPr lang="en-US" sz="1600" b="1" dirty="0">
                <a:solidFill>
                  <a:srgbClr val="5935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a member yet?</a:t>
            </a:r>
          </a:p>
          <a:p>
            <a:pPr marL="12700">
              <a:lnSpc>
                <a:spcPct val="150000"/>
              </a:lnSpc>
            </a:pPr>
            <a:r>
              <a:rPr lang="en-US" sz="1200" spc="-1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 miss out on all the fun! Get started today by going to </a:t>
            </a:r>
            <a:r>
              <a:rPr lang="en-US" sz="1200" b="1" spc="-1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join.virginpulse.com/</a:t>
            </a:r>
            <a:r>
              <a:rPr lang="en-US" sz="1200" b="1" spc="-10" dirty="0" err="1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bcbsri</a:t>
            </a:r>
            <a:r>
              <a:rPr lang="en-US" sz="1200" b="1" spc="-1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spc="-1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703566" y="3218460"/>
            <a:ext cx="1607820" cy="1607820"/>
          </a:xfrm>
          <a:custGeom>
            <a:avLst/>
            <a:gdLst/>
            <a:ahLst/>
            <a:cxnLst/>
            <a:rect l="l" t="t" r="r" b="b"/>
            <a:pathLst>
              <a:path w="1607820" h="1607820">
                <a:moveTo>
                  <a:pt x="803770" y="0"/>
                </a:moveTo>
                <a:lnTo>
                  <a:pt x="754807" y="1466"/>
                </a:lnTo>
                <a:lnTo>
                  <a:pt x="706620" y="5811"/>
                </a:lnTo>
                <a:lnTo>
                  <a:pt x="659293" y="12950"/>
                </a:lnTo>
                <a:lnTo>
                  <a:pt x="612910" y="22798"/>
                </a:lnTo>
                <a:lnTo>
                  <a:pt x="567554" y="35271"/>
                </a:lnTo>
                <a:lnTo>
                  <a:pt x="523311" y="50286"/>
                </a:lnTo>
                <a:lnTo>
                  <a:pt x="480264" y="67759"/>
                </a:lnTo>
                <a:lnTo>
                  <a:pt x="438497" y="87604"/>
                </a:lnTo>
                <a:lnTo>
                  <a:pt x="398095" y="109739"/>
                </a:lnTo>
                <a:lnTo>
                  <a:pt x="359140" y="134079"/>
                </a:lnTo>
                <a:lnTo>
                  <a:pt x="321719" y="160540"/>
                </a:lnTo>
                <a:lnTo>
                  <a:pt x="285914" y="189038"/>
                </a:lnTo>
                <a:lnTo>
                  <a:pt x="251809" y="219489"/>
                </a:lnTo>
                <a:lnTo>
                  <a:pt x="219489" y="251809"/>
                </a:lnTo>
                <a:lnTo>
                  <a:pt x="189038" y="285914"/>
                </a:lnTo>
                <a:lnTo>
                  <a:pt x="160540" y="321719"/>
                </a:lnTo>
                <a:lnTo>
                  <a:pt x="134079" y="359140"/>
                </a:lnTo>
                <a:lnTo>
                  <a:pt x="109739" y="398095"/>
                </a:lnTo>
                <a:lnTo>
                  <a:pt x="87604" y="438497"/>
                </a:lnTo>
                <a:lnTo>
                  <a:pt x="67759" y="480264"/>
                </a:lnTo>
                <a:lnTo>
                  <a:pt x="50286" y="523311"/>
                </a:lnTo>
                <a:lnTo>
                  <a:pt x="35271" y="567554"/>
                </a:lnTo>
                <a:lnTo>
                  <a:pt x="22798" y="612910"/>
                </a:lnTo>
                <a:lnTo>
                  <a:pt x="12950" y="659293"/>
                </a:lnTo>
                <a:lnTo>
                  <a:pt x="5811" y="706620"/>
                </a:lnTo>
                <a:lnTo>
                  <a:pt x="1466" y="754807"/>
                </a:lnTo>
                <a:lnTo>
                  <a:pt x="0" y="803770"/>
                </a:lnTo>
                <a:lnTo>
                  <a:pt x="1466" y="852734"/>
                </a:lnTo>
                <a:lnTo>
                  <a:pt x="5811" y="900922"/>
                </a:lnTo>
                <a:lnTo>
                  <a:pt x="12950" y="948250"/>
                </a:lnTo>
                <a:lnTo>
                  <a:pt x="22798" y="994634"/>
                </a:lnTo>
                <a:lnTo>
                  <a:pt x="35271" y="1039990"/>
                </a:lnTo>
                <a:lnTo>
                  <a:pt x="50286" y="1084234"/>
                </a:lnTo>
                <a:lnTo>
                  <a:pt x="67759" y="1127281"/>
                </a:lnTo>
                <a:lnTo>
                  <a:pt x="87604" y="1169048"/>
                </a:lnTo>
                <a:lnTo>
                  <a:pt x="109739" y="1209451"/>
                </a:lnTo>
                <a:lnTo>
                  <a:pt x="134079" y="1248405"/>
                </a:lnTo>
                <a:lnTo>
                  <a:pt x="160540" y="1285826"/>
                </a:lnTo>
                <a:lnTo>
                  <a:pt x="189038" y="1321631"/>
                </a:lnTo>
                <a:lnTo>
                  <a:pt x="219489" y="1355735"/>
                </a:lnTo>
                <a:lnTo>
                  <a:pt x="251809" y="1388055"/>
                </a:lnTo>
                <a:lnTo>
                  <a:pt x="285914" y="1418505"/>
                </a:lnTo>
                <a:lnTo>
                  <a:pt x="321719" y="1447003"/>
                </a:lnTo>
                <a:lnTo>
                  <a:pt x="359140" y="1473464"/>
                </a:lnTo>
                <a:lnTo>
                  <a:pt x="398095" y="1497803"/>
                </a:lnTo>
                <a:lnTo>
                  <a:pt x="438497" y="1519938"/>
                </a:lnTo>
                <a:lnTo>
                  <a:pt x="480264" y="1539783"/>
                </a:lnTo>
                <a:lnTo>
                  <a:pt x="523311" y="1557255"/>
                </a:lnTo>
                <a:lnTo>
                  <a:pt x="567554" y="1572270"/>
                </a:lnTo>
                <a:lnTo>
                  <a:pt x="612910" y="1584743"/>
                </a:lnTo>
                <a:lnTo>
                  <a:pt x="659293" y="1594590"/>
                </a:lnTo>
                <a:lnTo>
                  <a:pt x="706620" y="1601729"/>
                </a:lnTo>
                <a:lnTo>
                  <a:pt x="754807" y="1606073"/>
                </a:lnTo>
                <a:lnTo>
                  <a:pt x="803770" y="1607540"/>
                </a:lnTo>
                <a:lnTo>
                  <a:pt x="852733" y="1606073"/>
                </a:lnTo>
                <a:lnTo>
                  <a:pt x="900920" y="1601729"/>
                </a:lnTo>
                <a:lnTo>
                  <a:pt x="948247" y="1594590"/>
                </a:lnTo>
                <a:lnTo>
                  <a:pt x="994630" y="1584743"/>
                </a:lnTo>
                <a:lnTo>
                  <a:pt x="1039985" y="1572270"/>
                </a:lnTo>
                <a:lnTo>
                  <a:pt x="1084228" y="1557255"/>
                </a:lnTo>
                <a:lnTo>
                  <a:pt x="1127276" y="1539783"/>
                </a:lnTo>
                <a:lnTo>
                  <a:pt x="1169042" y="1519938"/>
                </a:lnTo>
                <a:lnTo>
                  <a:pt x="1209445" y="1497803"/>
                </a:lnTo>
                <a:lnTo>
                  <a:pt x="1248399" y="1473464"/>
                </a:lnTo>
                <a:lnTo>
                  <a:pt x="1285821" y="1447003"/>
                </a:lnTo>
                <a:lnTo>
                  <a:pt x="1321626" y="1418505"/>
                </a:lnTo>
                <a:lnTo>
                  <a:pt x="1355730" y="1388055"/>
                </a:lnTo>
                <a:lnTo>
                  <a:pt x="1388050" y="1355735"/>
                </a:lnTo>
                <a:lnTo>
                  <a:pt x="1418501" y="1321631"/>
                </a:lnTo>
                <a:lnTo>
                  <a:pt x="1446999" y="1285826"/>
                </a:lnTo>
                <a:lnTo>
                  <a:pt x="1473460" y="1248405"/>
                </a:lnTo>
                <a:lnTo>
                  <a:pt x="1497800" y="1209451"/>
                </a:lnTo>
                <a:lnTo>
                  <a:pt x="1519935" y="1169048"/>
                </a:lnTo>
                <a:lnTo>
                  <a:pt x="1539781" y="1127281"/>
                </a:lnTo>
                <a:lnTo>
                  <a:pt x="1557253" y="1084234"/>
                </a:lnTo>
                <a:lnTo>
                  <a:pt x="1572268" y="1039990"/>
                </a:lnTo>
                <a:lnTo>
                  <a:pt x="1584742" y="994634"/>
                </a:lnTo>
                <a:lnTo>
                  <a:pt x="1594590" y="948250"/>
                </a:lnTo>
                <a:lnTo>
                  <a:pt x="1601728" y="900922"/>
                </a:lnTo>
                <a:lnTo>
                  <a:pt x="1606073" y="852734"/>
                </a:lnTo>
                <a:lnTo>
                  <a:pt x="1607540" y="803770"/>
                </a:lnTo>
                <a:lnTo>
                  <a:pt x="1606073" y="754807"/>
                </a:lnTo>
                <a:lnTo>
                  <a:pt x="1601728" y="706620"/>
                </a:lnTo>
                <a:lnTo>
                  <a:pt x="1594590" y="659293"/>
                </a:lnTo>
                <a:lnTo>
                  <a:pt x="1584742" y="612910"/>
                </a:lnTo>
                <a:lnTo>
                  <a:pt x="1572268" y="567554"/>
                </a:lnTo>
                <a:lnTo>
                  <a:pt x="1557253" y="523311"/>
                </a:lnTo>
                <a:lnTo>
                  <a:pt x="1539781" y="480264"/>
                </a:lnTo>
                <a:lnTo>
                  <a:pt x="1519935" y="438497"/>
                </a:lnTo>
                <a:lnTo>
                  <a:pt x="1497800" y="398095"/>
                </a:lnTo>
                <a:lnTo>
                  <a:pt x="1473460" y="359140"/>
                </a:lnTo>
                <a:lnTo>
                  <a:pt x="1446999" y="321719"/>
                </a:lnTo>
                <a:lnTo>
                  <a:pt x="1418501" y="285914"/>
                </a:lnTo>
                <a:lnTo>
                  <a:pt x="1388050" y="251809"/>
                </a:lnTo>
                <a:lnTo>
                  <a:pt x="1355730" y="219489"/>
                </a:lnTo>
                <a:lnTo>
                  <a:pt x="1321626" y="189038"/>
                </a:lnTo>
                <a:lnTo>
                  <a:pt x="1285821" y="160540"/>
                </a:lnTo>
                <a:lnTo>
                  <a:pt x="1248399" y="134079"/>
                </a:lnTo>
                <a:lnTo>
                  <a:pt x="1209445" y="109739"/>
                </a:lnTo>
                <a:lnTo>
                  <a:pt x="1169042" y="87604"/>
                </a:lnTo>
                <a:lnTo>
                  <a:pt x="1127276" y="67759"/>
                </a:lnTo>
                <a:lnTo>
                  <a:pt x="1084228" y="50286"/>
                </a:lnTo>
                <a:lnTo>
                  <a:pt x="1039985" y="35271"/>
                </a:lnTo>
                <a:lnTo>
                  <a:pt x="994630" y="22798"/>
                </a:lnTo>
                <a:lnTo>
                  <a:pt x="948247" y="12950"/>
                </a:lnTo>
                <a:lnTo>
                  <a:pt x="900920" y="5811"/>
                </a:lnTo>
                <a:lnTo>
                  <a:pt x="852733" y="1466"/>
                </a:lnTo>
                <a:lnTo>
                  <a:pt x="803770" y="0"/>
                </a:lnTo>
                <a:close/>
              </a:path>
            </a:pathLst>
          </a:custGeom>
          <a:solidFill>
            <a:srgbClr val="5935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703567" y="3603587"/>
            <a:ext cx="1599004" cy="7740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42900"/>
              </a:lnSpc>
              <a:spcBef>
                <a:spcPts val="100"/>
              </a:spcBef>
            </a:pPr>
            <a:r>
              <a:rPr lang="en-US" sz="1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a</a:t>
            </a:r>
            <a:br>
              <a:rPr lang="en-US" sz="1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coaching session</a:t>
            </a:r>
            <a:br>
              <a:rPr lang="en-US" sz="1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earn points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752D900-1D91-7B99-8FDC-EB2ECE96501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1" t="-65878" r="-10000" b="2543"/>
          <a:stretch/>
        </p:blipFill>
        <p:spPr>
          <a:xfrm>
            <a:off x="990600" y="-4099190"/>
            <a:ext cx="7467600" cy="7467600"/>
          </a:xfrm>
          <a:prstGeom prst="ellipse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184F07D0-DDB0-ACFF-2018-ABECE597B61C}"/>
              </a:ext>
            </a:extLst>
          </p:cNvPr>
          <p:cNvSpPr/>
          <p:nvPr/>
        </p:nvSpPr>
        <p:spPr>
          <a:xfrm>
            <a:off x="-1600200" y="-2057400"/>
            <a:ext cx="10287000" cy="2057400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2413A90-7573-53C1-6874-A5D61A75F213}"/>
              </a:ext>
            </a:extLst>
          </p:cNvPr>
          <p:cNvSpPr/>
          <p:nvPr/>
        </p:nvSpPr>
        <p:spPr>
          <a:xfrm>
            <a:off x="7772400" y="-2030189"/>
            <a:ext cx="4517136" cy="6481747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5B17445E-F554-FF30-409C-47B86E2C873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3620" y="9072354"/>
            <a:ext cx="1188951" cy="473476"/>
          </a:xfrm>
          <a:prstGeom prst="rect">
            <a:avLst/>
          </a:prstGeom>
        </p:spPr>
      </p:pic>
      <p:pic>
        <p:nvPicPr>
          <p:cNvPr id="12" name="Picture 11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15E108B2-97CD-58B6-3F80-828393D253A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1526" y="6994216"/>
            <a:ext cx="1050524" cy="10505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6467485" y="9592943"/>
            <a:ext cx="862330" cy="1205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dirty="0">
                <a:solidFill>
                  <a:srgbClr val="82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</a:t>
            </a:r>
            <a:r>
              <a:rPr sz="700" spc="-10" dirty="0">
                <a:solidFill>
                  <a:srgbClr val="82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00" dirty="0">
                <a:solidFill>
                  <a:srgbClr val="82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Virgin Pulse </a:t>
            </a:r>
            <a:r>
              <a:rPr sz="700" spc="-20" dirty="0">
                <a:solidFill>
                  <a:srgbClr val="82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700" spc="-20" dirty="0">
                <a:solidFill>
                  <a:srgbClr val="82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7849" y="7870102"/>
            <a:ext cx="5664351" cy="94776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50000"/>
              </a:lnSpc>
            </a:pPr>
            <a:r>
              <a:rPr lang="en-US" sz="1600" b="1" dirty="0">
                <a:solidFill>
                  <a:srgbClr val="5935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Coaching topics</a:t>
            </a:r>
          </a:p>
          <a:p>
            <a:pPr marL="12700">
              <a:lnSpc>
                <a:spcPct val="150000"/>
              </a:lnSpc>
            </a:pPr>
            <a:r>
              <a:rPr lang="en-US" sz="1300" spc="-1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Choose a topic that you’d like to cover with your coach, such as Get Active, Eat Healthy, Reduce Stress, Manage Weight, Sleep Well or Be Tobacco-Free.</a:t>
            </a:r>
          </a:p>
        </p:txBody>
      </p:sp>
      <p:pic>
        <p:nvPicPr>
          <p:cNvPr id="22" name="Picture 21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5B17445E-F554-FF30-409C-47B86E2C87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3620" y="9072354"/>
            <a:ext cx="1188951" cy="47347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BA7DCE6-672C-5265-3575-B4BF09770656}"/>
              </a:ext>
            </a:extLst>
          </p:cNvPr>
          <p:cNvSpPr/>
          <p:nvPr/>
        </p:nvSpPr>
        <p:spPr>
          <a:xfrm>
            <a:off x="0" y="-2584"/>
            <a:ext cx="7772400" cy="2659985"/>
          </a:xfrm>
          <a:prstGeom prst="rect">
            <a:avLst/>
          </a:prstGeom>
          <a:solidFill>
            <a:srgbClr val="EDEF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bject 2">
            <a:extLst>
              <a:ext uri="{FF2B5EF4-FFF2-40B4-BE49-F238E27FC236}">
                <a16:creationId xmlns:a16="http://schemas.microsoft.com/office/drawing/2014/main" id="{B5234790-A125-29F3-8910-F56FDF7BBB04}"/>
              </a:ext>
            </a:extLst>
          </p:cNvPr>
          <p:cNvSpPr txBox="1"/>
          <p:nvPr/>
        </p:nvSpPr>
        <p:spPr>
          <a:xfrm>
            <a:off x="511755" y="424972"/>
            <a:ext cx="6376725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l">
              <a:spcBef>
                <a:spcPts val="95"/>
              </a:spcBef>
              <a:tabLst>
                <a:tab pos="1428115" algn="l"/>
                <a:tab pos="2353310" algn="l"/>
              </a:tabLst>
            </a:pPr>
            <a:r>
              <a:rPr lang="en-US" sz="2000" b="1" dirty="0">
                <a:solidFill>
                  <a:srgbClr val="5935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Reach your health goals, together</a:t>
            </a:r>
          </a:p>
        </p:txBody>
      </p:sp>
      <p:sp>
        <p:nvSpPr>
          <p:cNvPr id="12" name="object 9">
            <a:extLst>
              <a:ext uri="{FF2B5EF4-FFF2-40B4-BE49-F238E27FC236}">
                <a16:creationId xmlns:a16="http://schemas.microsoft.com/office/drawing/2014/main" id="{D35A04EF-6405-9719-1AAC-CFFC98E1F251}"/>
              </a:ext>
            </a:extLst>
          </p:cNvPr>
          <p:cNvSpPr txBox="1"/>
          <p:nvPr/>
        </p:nvSpPr>
        <p:spPr>
          <a:xfrm>
            <a:off x="538241" y="825893"/>
            <a:ext cx="4904279" cy="1567553"/>
          </a:xfrm>
          <a:prstGeom prst="rect">
            <a:avLst/>
          </a:prstGeom>
        </p:spPr>
        <p:txBody>
          <a:bodyPr vert="horz" wrap="square" lIns="0" tIns="15240" rIns="0" bIns="0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3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Making changes to your health routine isn’t always easy. Whether you’re starting to exercise, training for a marathon or anything in between, our health coaches help motivate and encourage you along the way. Connect with a coach to set goals, monitor your progress and get extra tips to keep going.</a:t>
            </a:r>
          </a:p>
        </p:txBody>
      </p:sp>
      <p:sp>
        <p:nvSpPr>
          <p:cNvPr id="13" name="object 2">
            <a:extLst>
              <a:ext uri="{FF2B5EF4-FFF2-40B4-BE49-F238E27FC236}">
                <a16:creationId xmlns:a16="http://schemas.microsoft.com/office/drawing/2014/main" id="{BDE3D0E6-7DD4-6C7B-9396-25F8EDE9E983}"/>
              </a:ext>
            </a:extLst>
          </p:cNvPr>
          <p:cNvSpPr txBox="1"/>
          <p:nvPr/>
        </p:nvSpPr>
        <p:spPr>
          <a:xfrm>
            <a:off x="511755" y="2956653"/>
            <a:ext cx="6651045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spcBef>
                <a:spcPts val="95"/>
              </a:spcBef>
              <a:tabLst>
                <a:tab pos="1428115" algn="l"/>
                <a:tab pos="2353310" algn="l"/>
              </a:tabLst>
            </a:pPr>
            <a:r>
              <a:rPr lang="en-US" sz="2000" b="1" dirty="0">
                <a:solidFill>
                  <a:srgbClr val="5935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to expect</a:t>
            </a:r>
          </a:p>
        </p:txBody>
      </p:sp>
      <p:sp>
        <p:nvSpPr>
          <p:cNvPr id="14" name="object 9">
            <a:extLst>
              <a:ext uri="{FF2B5EF4-FFF2-40B4-BE49-F238E27FC236}">
                <a16:creationId xmlns:a16="http://schemas.microsoft.com/office/drawing/2014/main" id="{B5565FC9-B685-6F33-404F-F81EA3EBC1D2}"/>
              </a:ext>
            </a:extLst>
          </p:cNvPr>
          <p:cNvSpPr txBox="1"/>
          <p:nvPr/>
        </p:nvSpPr>
        <p:spPr>
          <a:xfrm>
            <a:off x="838200" y="3403180"/>
            <a:ext cx="6172200" cy="1567553"/>
          </a:xfrm>
          <a:prstGeom prst="rect">
            <a:avLst/>
          </a:prstGeom>
        </p:spPr>
        <p:txBody>
          <a:bodyPr vert="horz" wrap="square" lIns="0" tIns="15240" rIns="0" bIns="0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Your first session will help you build a meaningful relationship with your coach. Together, you’ll work to find small steps you can take to make progress toward your goal. During your follow-up sessions, you’ll update your coach on your progress and plan next steps to help you stay on track. 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7D2D1CC-1F90-D47D-DB9D-EC17E5C835C8}"/>
              </a:ext>
            </a:extLst>
          </p:cNvPr>
          <p:cNvSpPr/>
          <p:nvPr/>
        </p:nvSpPr>
        <p:spPr>
          <a:xfrm>
            <a:off x="0" y="6167792"/>
            <a:ext cx="7772400" cy="1501141"/>
          </a:xfrm>
          <a:prstGeom prst="rect">
            <a:avLst/>
          </a:prstGeom>
          <a:solidFill>
            <a:srgbClr val="EDEF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 descr="Logo&#10;&#10;Description automatically generated">
            <a:extLst>
              <a:ext uri="{FF2B5EF4-FFF2-40B4-BE49-F238E27FC236}">
                <a16:creationId xmlns:a16="http://schemas.microsoft.com/office/drawing/2014/main" id="{7A02C2A2-F7D4-3964-4C58-B14E943D927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00600"/>
            <a:ext cx="7772400" cy="2771384"/>
          </a:xfrm>
          <a:prstGeom prst="rect">
            <a:avLst/>
          </a:prstGeom>
        </p:spPr>
      </p:pic>
      <p:sp>
        <p:nvSpPr>
          <p:cNvPr id="25" name="object 9">
            <a:extLst>
              <a:ext uri="{FF2B5EF4-FFF2-40B4-BE49-F238E27FC236}">
                <a16:creationId xmlns:a16="http://schemas.microsoft.com/office/drawing/2014/main" id="{7E988142-A87B-FA0F-C757-EFA2DAD4BAB5}"/>
              </a:ext>
            </a:extLst>
          </p:cNvPr>
          <p:cNvSpPr txBox="1"/>
          <p:nvPr/>
        </p:nvSpPr>
        <p:spPr>
          <a:xfrm>
            <a:off x="599217" y="5674286"/>
            <a:ext cx="1610583" cy="1120961"/>
          </a:xfrm>
          <a:prstGeom prst="rect">
            <a:avLst/>
          </a:prstGeom>
        </p:spPr>
        <p:txBody>
          <a:bodyPr vert="horz" wrap="square" lIns="0" tIns="15240" rIns="0" bIns="0" rtlCol="0">
            <a:noAutofit/>
          </a:bodyPr>
          <a:lstStyle/>
          <a:p>
            <a:pPr algn="ctr"/>
            <a:r>
              <a:rPr lang="en-US" sz="1200" b="1" dirty="0">
                <a:solidFill>
                  <a:srgbClr val="58356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 Set a goal</a:t>
            </a:r>
          </a:p>
          <a:p>
            <a:pPr algn="ctr"/>
            <a:r>
              <a:rPr lang="en-US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Are you trying to get fit, eat healthier or sleep better? Your coach can help you set a goal</a:t>
            </a:r>
            <a:br>
              <a:rPr lang="en-US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 stay with it.</a:t>
            </a:r>
          </a:p>
        </p:txBody>
      </p:sp>
      <p:sp>
        <p:nvSpPr>
          <p:cNvPr id="26" name="object 9">
            <a:extLst>
              <a:ext uri="{FF2B5EF4-FFF2-40B4-BE49-F238E27FC236}">
                <a16:creationId xmlns:a16="http://schemas.microsoft.com/office/drawing/2014/main" id="{AE7A0129-ECC7-6428-566D-CC8B09513CBA}"/>
              </a:ext>
            </a:extLst>
          </p:cNvPr>
          <p:cNvSpPr txBox="1"/>
          <p:nvPr/>
        </p:nvSpPr>
        <p:spPr>
          <a:xfrm>
            <a:off x="3040759" y="5689022"/>
            <a:ext cx="1683641" cy="1120961"/>
          </a:xfrm>
          <a:prstGeom prst="rect">
            <a:avLst/>
          </a:prstGeom>
        </p:spPr>
        <p:txBody>
          <a:bodyPr vert="horz" wrap="square" lIns="0" tIns="15240" rIns="0" bIns="0" rtlCol="0">
            <a:noAutofit/>
          </a:bodyPr>
          <a:lstStyle/>
          <a:p>
            <a:pPr algn="ctr"/>
            <a:r>
              <a:rPr lang="en-US" sz="1200" b="1" dirty="0">
                <a:solidFill>
                  <a:srgbClr val="58356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 Monitor your progress</a:t>
            </a:r>
          </a:p>
          <a:p>
            <a:pPr algn="ctr"/>
            <a:r>
              <a:rPr lang="en-US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Coaches can see how you’re doing and offer</a:t>
            </a:r>
            <a:br>
              <a:rPr lang="en-US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tips to help you</a:t>
            </a:r>
            <a:br>
              <a:rPr lang="en-US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 even better.</a:t>
            </a:r>
          </a:p>
        </p:txBody>
      </p:sp>
      <p:sp>
        <p:nvSpPr>
          <p:cNvPr id="27" name="object 9">
            <a:extLst>
              <a:ext uri="{FF2B5EF4-FFF2-40B4-BE49-F238E27FC236}">
                <a16:creationId xmlns:a16="http://schemas.microsoft.com/office/drawing/2014/main" id="{B6EE2863-8B4F-323E-CA35-E3F8EE926411}"/>
              </a:ext>
            </a:extLst>
          </p:cNvPr>
          <p:cNvSpPr txBox="1"/>
          <p:nvPr/>
        </p:nvSpPr>
        <p:spPr>
          <a:xfrm>
            <a:off x="5501155" y="5689022"/>
            <a:ext cx="1683641" cy="1120961"/>
          </a:xfrm>
          <a:prstGeom prst="rect">
            <a:avLst/>
          </a:prstGeom>
        </p:spPr>
        <p:txBody>
          <a:bodyPr vert="horz" wrap="square" lIns="0" tIns="15240" rIns="0" bIns="0" rtlCol="0">
            <a:noAutofit/>
          </a:bodyPr>
          <a:lstStyle/>
          <a:p>
            <a:pPr algn="ctr"/>
            <a:r>
              <a:rPr lang="en-US" sz="1200" b="1" dirty="0">
                <a:solidFill>
                  <a:srgbClr val="58356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3. Get support &amp; encouragement</a:t>
            </a:r>
          </a:p>
          <a:p>
            <a:pPr algn="ctr"/>
            <a:r>
              <a:rPr lang="en-US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Chat with your coach online or via our app,</a:t>
            </a:r>
            <a:br>
              <a:rPr lang="en-US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 get personal, encouraging</a:t>
            </a:r>
            <a:br>
              <a:rPr lang="en-US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messages.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1F86C826-A9A1-437F-8D82-F150967E4EE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44827" y="402309"/>
            <a:ext cx="1903159" cy="1903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31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BA7DCE6-672C-5265-3575-B4BF09770656}"/>
              </a:ext>
            </a:extLst>
          </p:cNvPr>
          <p:cNvSpPr/>
          <p:nvPr/>
        </p:nvSpPr>
        <p:spPr>
          <a:xfrm>
            <a:off x="3581400" y="-2584"/>
            <a:ext cx="4191000" cy="10060984"/>
          </a:xfrm>
          <a:prstGeom prst="rect">
            <a:avLst/>
          </a:prstGeom>
          <a:solidFill>
            <a:srgbClr val="EDEF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F0BE36F9-62BE-F3CD-3DB2-B872BE75E5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618" y="792044"/>
            <a:ext cx="3225782" cy="218093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467485" y="9592943"/>
            <a:ext cx="862330" cy="1205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dirty="0">
                <a:solidFill>
                  <a:srgbClr val="82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</a:t>
            </a:r>
            <a:r>
              <a:rPr sz="700" spc="-10" dirty="0">
                <a:solidFill>
                  <a:srgbClr val="82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00" dirty="0">
                <a:solidFill>
                  <a:srgbClr val="82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Virgin Pulse </a:t>
            </a:r>
            <a:r>
              <a:rPr sz="700" spc="-20" dirty="0">
                <a:solidFill>
                  <a:srgbClr val="82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700" spc="-20" dirty="0">
                <a:solidFill>
                  <a:srgbClr val="82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7850" y="7611115"/>
            <a:ext cx="3073550" cy="131382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rgbClr val="58356D"/>
                </a:solidFill>
                <a:effectLst/>
                <a:latin typeface="Poppins" pitchFamily="2" charset="77"/>
              </a:rPr>
              <a:t>Have questions? We’re here to help.</a:t>
            </a:r>
            <a:endParaRPr lang="en-US" sz="1200" dirty="0">
              <a:solidFill>
                <a:srgbClr val="58356D"/>
              </a:solidFill>
              <a:effectLst/>
              <a:latin typeface="Poppins" pitchFamily="2" charset="77"/>
            </a:endParaRPr>
          </a:p>
          <a:p>
            <a:pPr>
              <a:lnSpc>
                <a:spcPct val="150000"/>
              </a:lnSpc>
            </a:pPr>
            <a:r>
              <a:rPr lang="en-US" sz="900" dirty="0">
                <a:solidFill>
                  <a:srgbClr val="58356D"/>
                </a:solidFill>
                <a:effectLst/>
                <a:latin typeface="Poppins" pitchFamily="2" charset="77"/>
              </a:rPr>
              <a:t>• </a:t>
            </a:r>
            <a:r>
              <a:rPr lang="en-US" sz="900" dirty="0">
                <a:effectLst/>
                <a:latin typeface="Poppins" pitchFamily="2" charset="77"/>
              </a:rPr>
              <a:t>Check out </a:t>
            </a:r>
            <a:r>
              <a:rPr lang="en-US" sz="900" b="1" dirty="0" err="1">
                <a:effectLst/>
                <a:latin typeface="Poppins" pitchFamily="2" charset="77"/>
              </a:rPr>
              <a:t>support.virginpulse.com</a:t>
            </a:r>
            <a:br>
              <a:rPr lang="en-US" sz="900" dirty="0">
                <a:effectLst/>
                <a:latin typeface="Poppins" pitchFamily="2" charset="77"/>
              </a:rPr>
            </a:br>
            <a:r>
              <a:rPr lang="en-US" sz="900" dirty="0">
                <a:effectLst/>
                <a:latin typeface="Poppins" pitchFamily="2" charset="77"/>
              </a:rPr>
              <a:t>   Live chat: Monday–Friday, 2 am–9 pm ET</a:t>
            </a:r>
          </a:p>
          <a:p>
            <a:pPr>
              <a:lnSpc>
                <a:spcPct val="150000"/>
              </a:lnSpc>
            </a:pPr>
            <a:r>
              <a:rPr lang="en-US" sz="900" dirty="0">
                <a:solidFill>
                  <a:srgbClr val="58356D"/>
                </a:solidFill>
                <a:effectLst/>
                <a:latin typeface="Poppins" pitchFamily="2" charset="77"/>
              </a:rPr>
              <a:t>• </a:t>
            </a:r>
            <a:r>
              <a:rPr lang="en-US" sz="900" dirty="0">
                <a:effectLst/>
                <a:latin typeface="Poppins" pitchFamily="2" charset="77"/>
              </a:rPr>
              <a:t>Give us a call: 1-855-914-2478</a:t>
            </a:r>
            <a:br>
              <a:rPr lang="en-US" sz="900" dirty="0">
                <a:effectLst/>
                <a:latin typeface="Poppins" pitchFamily="2" charset="77"/>
              </a:rPr>
            </a:br>
            <a:r>
              <a:rPr lang="en-US" sz="900" dirty="0">
                <a:effectLst/>
                <a:latin typeface="Poppins" pitchFamily="2" charset="77"/>
              </a:rPr>
              <a:t>   Monday–Friday, 8 am–9 pm ET </a:t>
            </a:r>
          </a:p>
          <a:p>
            <a:pPr>
              <a:lnSpc>
                <a:spcPct val="150000"/>
              </a:lnSpc>
            </a:pPr>
            <a:r>
              <a:rPr lang="en-US" sz="900" dirty="0">
                <a:solidFill>
                  <a:srgbClr val="58356D"/>
                </a:solidFill>
                <a:effectLst/>
                <a:latin typeface="Poppins" pitchFamily="2" charset="77"/>
              </a:rPr>
              <a:t>• </a:t>
            </a:r>
            <a:r>
              <a:rPr lang="en-US" sz="900" dirty="0">
                <a:effectLst/>
                <a:latin typeface="Poppins" pitchFamily="2" charset="77"/>
              </a:rPr>
              <a:t>Send us an email: </a:t>
            </a:r>
            <a:r>
              <a:rPr lang="en-US" sz="900" b="1" dirty="0" err="1">
                <a:effectLst/>
                <a:latin typeface="Poppins" pitchFamily="2" charset="77"/>
              </a:rPr>
              <a:t>support@virginpulse.com</a:t>
            </a:r>
            <a:endParaRPr lang="en-US" sz="900" dirty="0">
              <a:effectLst/>
              <a:latin typeface="Poppins" pitchFamily="2" charset="77"/>
            </a:endParaRPr>
          </a:p>
        </p:txBody>
      </p:sp>
      <p:pic>
        <p:nvPicPr>
          <p:cNvPr id="22" name="Picture 21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5B17445E-F554-FF30-409C-47B86E2C87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3620" y="9072354"/>
            <a:ext cx="1188951" cy="473476"/>
          </a:xfrm>
          <a:prstGeom prst="rect">
            <a:avLst/>
          </a:prstGeom>
        </p:spPr>
      </p:pic>
      <p:sp>
        <p:nvSpPr>
          <p:cNvPr id="11" name="object 2">
            <a:extLst>
              <a:ext uri="{FF2B5EF4-FFF2-40B4-BE49-F238E27FC236}">
                <a16:creationId xmlns:a16="http://schemas.microsoft.com/office/drawing/2014/main" id="{B5234790-A125-29F3-8910-F56FDF7BBB04}"/>
              </a:ext>
            </a:extLst>
          </p:cNvPr>
          <p:cNvSpPr txBox="1"/>
          <p:nvPr/>
        </p:nvSpPr>
        <p:spPr>
          <a:xfrm>
            <a:off x="511755" y="424972"/>
            <a:ext cx="6376725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l">
              <a:spcBef>
                <a:spcPts val="95"/>
              </a:spcBef>
              <a:tabLst>
                <a:tab pos="1428115" algn="l"/>
                <a:tab pos="2353310" algn="l"/>
              </a:tabLst>
            </a:pPr>
            <a:r>
              <a:rPr lang="en-US" sz="2000" b="1" dirty="0">
                <a:solidFill>
                  <a:srgbClr val="5935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get started</a:t>
            </a:r>
          </a:p>
        </p:txBody>
      </p:sp>
      <p:sp>
        <p:nvSpPr>
          <p:cNvPr id="12" name="object 9">
            <a:extLst>
              <a:ext uri="{FF2B5EF4-FFF2-40B4-BE49-F238E27FC236}">
                <a16:creationId xmlns:a16="http://schemas.microsoft.com/office/drawing/2014/main" id="{D35A04EF-6405-9719-1AAC-CFFC98E1F251}"/>
              </a:ext>
            </a:extLst>
          </p:cNvPr>
          <p:cNvSpPr txBox="1"/>
          <p:nvPr/>
        </p:nvSpPr>
        <p:spPr>
          <a:xfrm>
            <a:off x="538241" y="1084938"/>
            <a:ext cx="2662159" cy="1197159"/>
          </a:xfrm>
          <a:prstGeom prst="rect">
            <a:avLst/>
          </a:prstGeom>
        </p:spPr>
        <p:txBody>
          <a:bodyPr vert="horz" wrap="square" lIns="0" tIns="15240" rIns="0" bIns="0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rgbClr val="58356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Step 1</a:t>
            </a:r>
            <a:br>
              <a:rPr lang="en-US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Once you’re signed in, go to the </a:t>
            </a:r>
            <a:r>
              <a:rPr lang="en-US" sz="1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Health</a:t>
            </a:r>
            <a:r>
              <a:rPr lang="en-US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tab and select </a:t>
            </a:r>
            <a:r>
              <a:rPr lang="en-US" sz="1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Coaching</a:t>
            </a:r>
            <a:r>
              <a:rPr lang="en-US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If you have the app, just scan the QR code:</a:t>
            </a:r>
          </a:p>
        </p:txBody>
      </p:sp>
      <p:sp>
        <p:nvSpPr>
          <p:cNvPr id="2" name="object 9">
            <a:extLst>
              <a:ext uri="{FF2B5EF4-FFF2-40B4-BE49-F238E27FC236}">
                <a16:creationId xmlns:a16="http://schemas.microsoft.com/office/drawing/2014/main" id="{2D81E59E-592C-6F6F-6F0C-11562AC89D83}"/>
              </a:ext>
            </a:extLst>
          </p:cNvPr>
          <p:cNvSpPr txBox="1"/>
          <p:nvPr/>
        </p:nvSpPr>
        <p:spPr>
          <a:xfrm>
            <a:off x="538241" y="3562673"/>
            <a:ext cx="2509759" cy="1197159"/>
          </a:xfrm>
          <a:prstGeom prst="rect">
            <a:avLst/>
          </a:prstGeom>
        </p:spPr>
        <p:txBody>
          <a:bodyPr vert="horz" wrap="square" lIns="0" tIns="15240" rIns="0" bIns="0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rgbClr val="58356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Step 2</a:t>
            </a:r>
            <a:br>
              <a:rPr lang="en-US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sz="1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Schedule a Session</a:t>
            </a:r>
            <a:r>
              <a:rPr lang="en-US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then pick your preferred topic by clicking an image.</a:t>
            </a:r>
          </a:p>
          <a:p>
            <a:pPr>
              <a:lnSpc>
                <a:spcPct val="150000"/>
              </a:lnSpc>
            </a:pPr>
            <a:endParaRPr lang="en-US" sz="1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9">
            <a:extLst>
              <a:ext uri="{FF2B5EF4-FFF2-40B4-BE49-F238E27FC236}">
                <a16:creationId xmlns:a16="http://schemas.microsoft.com/office/drawing/2014/main" id="{189E1037-F528-1C06-7A26-A435B1C784C5}"/>
              </a:ext>
            </a:extLst>
          </p:cNvPr>
          <p:cNvSpPr txBox="1"/>
          <p:nvPr/>
        </p:nvSpPr>
        <p:spPr>
          <a:xfrm>
            <a:off x="538241" y="6338028"/>
            <a:ext cx="2509759" cy="1197159"/>
          </a:xfrm>
          <a:prstGeom prst="rect">
            <a:avLst/>
          </a:prstGeom>
        </p:spPr>
        <p:txBody>
          <a:bodyPr vert="horz" wrap="square" lIns="0" tIns="15240" rIns="0" bIns="0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rgbClr val="58356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Step 4</a:t>
            </a:r>
            <a:br>
              <a:rPr lang="en-US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Enter your phone number, and click </a:t>
            </a:r>
            <a:r>
              <a:rPr lang="en-US" sz="1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Confirm Appointment</a:t>
            </a:r>
            <a:r>
              <a:rPr lang="en-US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n-US" sz="1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9">
            <a:extLst>
              <a:ext uri="{FF2B5EF4-FFF2-40B4-BE49-F238E27FC236}">
                <a16:creationId xmlns:a16="http://schemas.microsoft.com/office/drawing/2014/main" id="{E16AD440-B0C8-9C43-ECD7-3619145C20B1}"/>
              </a:ext>
            </a:extLst>
          </p:cNvPr>
          <p:cNvSpPr txBox="1"/>
          <p:nvPr/>
        </p:nvSpPr>
        <p:spPr>
          <a:xfrm>
            <a:off x="538241" y="5071235"/>
            <a:ext cx="2509759" cy="1197159"/>
          </a:xfrm>
          <a:prstGeom prst="rect">
            <a:avLst/>
          </a:prstGeom>
        </p:spPr>
        <p:txBody>
          <a:bodyPr vert="horz" wrap="square" lIns="0" tIns="15240" rIns="0" bIns="0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rgbClr val="58356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Step 3</a:t>
            </a:r>
            <a:br>
              <a:rPr lang="en-US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Choose an available date and time that works for you.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F2D9ED95-A540-980C-1597-111D48BFAF9F}"/>
              </a:ext>
            </a:extLst>
          </p:cNvPr>
          <p:cNvSpPr/>
          <p:nvPr/>
        </p:nvSpPr>
        <p:spPr>
          <a:xfrm>
            <a:off x="4038600" y="3962400"/>
            <a:ext cx="3291215" cy="3352800"/>
          </a:xfrm>
          <a:prstGeom prst="roundRect">
            <a:avLst>
              <a:gd name="adj" fmla="val 5074"/>
            </a:avLst>
          </a:prstGeom>
          <a:solidFill>
            <a:srgbClr val="5835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bject 9">
            <a:extLst>
              <a:ext uri="{FF2B5EF4-FFF2-40B4-BE49-F238E27FC236}">
                <a16:creationId xmlns:a16="http://schemas.microsoft.com/office/drawing/2014/main" id="{19861583-A474-9693-7EF7-9C17E4CE4267}"/>
              </a:ext>
            </a:extLst>
          </p:cNvPr>
          <p:cNvSpPr txBox="1"/>
          <p:nvPr/>
        </p:nvSpPr>
        <p:spPr>
          <a:xfrm>
            <a:off x="4345820" y="4226024"/>
            <a:ext cx="2662159" cy="2936776"/>
          </a:xfrm>
          <a:prstGeom prst="rect">
            <a:avLst/>
          </a:prstGeom>
        </p:spPr>
        <p:txBody>
          <a:bodyPr vert="horz" wrap="square" lIns="0" tIns="15240" rIns="0" bIns="0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Having someone to talk to</a:t>
            </a:r>
            <a:br>
              <a:rPr lang="en-US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actually made me enthused</a:t>
            </a:r>
            <a:br>
              <a:rPr lang="en-US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 take these simple, easy steps. I am gradually feeling less stressed, and I’m motivated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 continue.</a:t>
            </a:r>
            <a:r>
              <a:rPr lang="en-US" sz="160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algn="ctr">
              <a:lnSpc>
                <a:spcPct val="150000"/>
              </a:lnSpc>
            </a:pPr>
            <a:endParaRPr lang="en-US" sz="10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— Rosie </a:t>
            </a:r>
            <a:endParaRPr lang="en-US" sz="16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18" descr="A picture containing text, iPod, screenshot&#10;&#10;Description automatically generated">
            <a:extLst>
              <a:ext uri="{FF2B5EF4-FFF2-40B4-BE49-F238E27FC236}">
                <a16:creationId xmlns:a16="http://schemas.microsoft.com/office/drawing/2014/main" id="{DFBFDC42-5F3F-3882-9F69-95324245843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1704233"/>
            <a:ext cx="999440" cy="1752600"/>
          </a:xfrm>
          <a:prstGeom prst="rect">
            <a:avLst/>
          </a:prstGeom>
        </p:spPr>
      </p:pic>
      <p:pic>
        <p:nvPicPr>
          <p:cNvPr id="28" name="Picture 27" descr="Logo, icon&#10;&#10;Description automatically generated">
            <a:extLst>
              <a:ext uri="{FF2B5EF4-FFF2-40B4-BE49-F238E27FC236}">
                <a16:creationId xmlns:a16="http://schemas.microsoft.com/office/drawing/2014/main" id="{E6388457-8BD3-3872-C89C-3A77B2D6B40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7810751"/>
            <a:ext cx="3347959" cy="876049"/>
          </a:xfrm>
          <a:prstGeom prst="rect">
            <a:avLst/>
          </a:prstGeom>
        </p:spPr>
      </p:pic>
      <p:pic>
        <p:nvPicPr>
          <p:cNvPr id="9" name="Picture 8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E5E1865B-7A8F-EB34-414B-75D2BE20BFA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29" y="2406309"/>
            <a:ext cx="1050524" cy="1050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058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8fbdfde-3104-4524-abbb-ccd253ab6e71">
      <Terms xmlns="http://schemas.microsoft.com/office/infopath/2007/PartnerControls"/>
    </lcf76f155ced4ddcb4097134ff3c332f>
    <TaxCatchAll xmlns="77384554-7bde-46c7-b2e2-e7407604d54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0C4EBCAEBA5409CEFA22061C11D28" ma:contentTypeVersion="16" ma:contentTypeDescription="Create a new document." ma:contentTypeScope="" ma:versionID="c1697ab670a64dbc8b75f2413440cccc">
  <xsd:schema xmlns:xsd="http://www.w3.org/2001/XMLSchema" xmlns:xs="http://www.w3.org/2001/XMLSchema" xmlns:p="http://schemas.microsoft.com/office/2006/metadata/properties" xmlns:ns2="38fbdfde-3104-4524-abbb-ccd253ab6e71" xmlns:ns3="77384554-7bde-46c7-b2e2-e7407604d544" targetNamespace="http://schemas.microsoft.com/office/2006/metadata/properties" ma:root="true" ma:fieldsID="43133397e9af8bfd1a668a0f9a36372d" ns2:_="" ns3:_="">
    <xsd:import namespace="38fbdfde-3104-4524-abbb-ccd253ab6e71"/>
    <xsd:import namespace="77384554-7bde-46c7-b2e2-e7407604d5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Location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fbdfde-3104-4524-abbb-ccd253ab6e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1" nillable="true" ma:displayName="MediaServiceLocation" ma:internalName="MediaServiceLocation" ma:readOnly="true">
      <xsd:simpleType>
        <xsd:restriction base="dms:Text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d26d971-53db-4df6-927c-b829f3111a5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384554-7bde-46c7-b2e2-e7407604d54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e6f8e6b-5cf2-41b0-a682-515a8d74b85b}" ma:internalName="TaxCatchAll" ma:showField="CatchAllData" ma:web="77384554-7bde-46c7-b2e2-e7407604d5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120872-76C9-4763-92C0-144A4E1D309C}">
  <ds:schemaRefs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  <ds:schemaRef ds:uri="d30c8b9d-e523-40b9-93f2-4cfd68cdf7f7"/>
    <ds:schemaRef ds:uri="4b3f0f60-9fbb-4723-9ac3-972f8f2b8b46"/>
    <ds:schemaRef ds:uri="http://purl.org/dc/dcmitype/"/>
    <ds:schemaRef ds:uri="38fbdfde-3104-4524-abbb-ccd253ab6e71"/>
    <ds:schemaRef ds:uri="77384554-7bde-46c7-b2e2-e7407604d544"/>
  </ds:schemaRefs>
</ds:datastoreItem>
</file>

<file path=customXml/itemProps2.xml><?xml version="1.0" encoding="utf-8"?>
<ds:datastoreItem xmlns:ds="http://schemas.openxmlformats.org/officeDocument/2006/customXml" ds:itemID="{057F143F-43C5-45F5-A431-3D7050833B9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8B7400-44C5-42BE-984E-8F48EACFDF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fbdfde-3104-4524-abbb-ccd253ab6e71"/>
    <ds:schemaRef ds:uri="77384554-7bde-46c7-b2e2-e7407604d5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</TotalTime>
  <Words>556</Words>
  <Application>Microsoft Office PowerPoint</Application>
  <PresentationFormat>Custom</PresentationFormat>
  <Paragraphs>36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Poppins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Eliza Mellion</cp:lastModifiedBy>
  <cp:revision>7</cp:revision>
  <dcterms:created xsi:type="dcterms:W3CDTF">2022-06-06T14:22:01Z</dcterms:created>
  <dcterms:modified xsi:type="dcterms:W3CDTF">2023-12-07T19:36:54Z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2022-06-06T00:00:00Z</vt:filetime>
  </property>
  <property fmtid="{D5CDD505-2E9C-101B-9397-08002B2CF9AE}" pid="3" name="Creator">
    <vt:lpwstr>Adobe InDesign 17.2 (Macintosh)</vt:lpwstr>
  </property>
  <property fmtid="{D5CDD505-2E9C-101B-9397-08002B2CF9AE}" pid="4" name="LastSaved">
    <vt:filetime>2022-06-06T00:00:00Z</vt:filetime>
  </property>
  <property fmtid="{D5CDD505-2E9C-101B-9397-08002B2CF9AE}" pid="5" name="ContentTypeId">
    <vt:lpwstr>0x010100B320C4EBCAEBA5409CEFA22061C11D28</vt:lpwstr>
  </property>
  <property fmtid="{D5CDD505-2E9C-101B-9397-08002B2CF9AE}" pid="6" name="MediaServiceImageTags">
    <vt:lpwstr/>
  </property>
  <property fmtid="{D5CDD505-2E9C-101B-9397-08002B2CF9AE}" pid="7" name="MSIP_Label_8fd5d740-1f91-42f3-8bc2-c5b5cb8b58e6_Enabled">
    <vt:lpwstr>true</vt:lpwstr>
  </property>
  <property fmtid="{D5CDD505-2E9C-101B-9397-08002B2CF9AE}" pid="8" name="MSIP_Label_8fd5d740-1f91-42f3-8bc2-c5b5cb8b58e6_SetDate">
    <vt:lpwstr>2023-07-04T09:07:55Z</vt:lpwstr>
  </property>
  <property fmtid="{D5CDD505-2E9C-101B-9397-08002B2CF9AE}" pid="9" name="MSIP_Label_8fd5d740-1f91-42f3-8bc2-c5b5cb8b58e6_Method">
    <vt:lpwstr>Standard</vt:lpwstr>
  </property>
  <property fmtid="{D5CDD505-2E9C-101B-9397-08002B2CF9AE}" pid="10" name="MSIP_Label_8fd5d740-1f91-42f3-8bc2-c5b5cb8b58e6_Name">
    <vt:lpwstr>VP Confidential</vt:lpwstr>
  </property>
  <property fmtid="{D5CDD505-2E9C-101B-9397-08002B2CF9AE}" pid="11" name="MSIP_Label_8fd5d740-1f91-42f3-8bc2-c5b5cb8b58e6_SiteId">
    <vt:lpwstr>b123a16e-892b-4cf6-a55a-6f8c7606a035</vt:lpwstr>
  </property>
  <property fmtid="{D5CDD505-2E9C-101B-9397-08002B2CF9AE}" pid="12" name="MSIP_Label_8fd5d740-1f91-42f3-8bc2-c5b5cb8b58e6_ActionId">
    <vt:lpwstr>52b9de9e-78c3-41fc-a644-1f968712ba55</vt:lpwstr>
  </property>
  <property fmtid="{D5CDD505-2E9C-101B-9397-08002B2CF9AE}" pid="13" name="MSIP_Label_8fd5d740-1f91-42f3-8bc2-c5b5cb8b58e6_ContentBits">
    <vt:lpwstr>2</vt:lpwstr>
  </property>
  <property fmtid="{D5CDD505-2E9C-101B-9397-08002B2CF9AE}" pid="14" name="ClassificationContentMarkingFooterLocations">
    <vt:lpwstr>Office Theme:3</vt:lpwstr>
  </property>
  <property fmtid="{D5CDD505-2E9C-101B-9397-08002B2CF9AE}" pid="15" name="ClassificationContentMarkingFooterText">
    <vt:lpwstr>VP Confidential</vt:lpwstr>
  </property>
</Properties>
</file>