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301" r:id="rId7"/>
    <p:sldId id="300" r:id="rId8"/>
    <p:sldId id="302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2F9"/>
    <a:srgbClr val="00A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 autoAdjust="0"/>
  </p:normalViewPr>
  <p:slideViewPr>
    <p:cSldViewPr>
      <p:cViewPr varScale="1">
        <p:scale>
          <a:sx n="119" d="100"/>
          <a:sy n="119" d="100"/>
        </p:scale>
        <p:origin x="402" y="3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14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5A6F2-5153-4CDF-9EAE-D8131AE0FE7E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3FEBB-33BE-419E-B9FF-25ED92E7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FEBB-33BE-419E-B9FF-25ED92E70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FEBB-33BE-419E-B9FF-25ED92E70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4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24a67c30d1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g324a67c30d1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FEBB-33BE-419E-B9FF-25ED92E70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4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FEBB-33BE-419E-B9FF-25ED92E70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9332" y="2000393"/>
            <a:ext cx="967333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FEC55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FEC55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FEC55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65125"/>
            <a:ext cx="11610832" cy="56915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7500" y="1825625"/>
            <a:ext cx="11610832" cy="4351338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F688-AFF9-7C4F-0C76-9EFE6FBC3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770" y="635635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71985A-9CA7-464F-8BDB-6512D26346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488DE5A-7E56-85ED-7A25-5DB883CA3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1003854"/>
            <a:ext cx="11610975" cy="688421"/>
          </a:xfrm>
        </p:spPr>
        <p:txBody>
          <a:bodyPr/>
          <a:lstStyle/>
          <a:p>
            <a:r>
              <a:rPr lang="en-US" sz="1600" b="0" i="0" dirty="0">
                <a:latin typeface="Arial" panose="020B0604020202020204" pitchFamily="34" charset="0"/>
                <a:cs typeface="Arial" panose="020B0604020202020204" pitchFamily="34" charset="0"/>
              </a:rPr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25753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295" y="274980"/>
            <a:ext cx="11177409" cy="1014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FEC55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8737" y="1334592"/>
            <a:ext cx="11154410" cy="4782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96113" y="6385850"/>
            <a:ext cx="13271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file:///\\rwshared.rwu.edu\human%20resources_s$\shared\BENEFITS\2026\OPEN%20ENROLLMENTS%202026\Communications\hKFo2SA5WnBvUHlLUlRQNEt1VkNiS2lseEFtSGJ6aEVFeEpBcqFur3VuaXZlcnNhbC1sb2dpbqN0aWTZIDZ6TTZVRnFlQTFVa2Fick12Qjh4dlBRWUxNYThHYkVno2NpZNkgOFBvWUNUakkxckJWVkVyODZucVgxRzIzbkNrSFJwNUs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195" y="5245350"/>
            <a:ext cx="112090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45" dirty="0">
                <a:solidFill>
                  <a:srgbClr val="00A8D5"/>
                </a:solidFill>
                <a:latin typeface="Arial Black"/>
                <a:cs typeface="Arial Black"/>
              </a:rPr>
              <a:t>BlueCare Connect – a new Blue Cross </a:t>
            </a:r>
            <a:r>
              <a:rPr lang="en-US" sz="2800" spc="45" dirty="0">
                <a:latin typeface="Arial Black"/>
                <a:cs typeface="Arial Black"/>
              </a:rPr>
              <a:t>Wellness Portal for Roger Williams University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195" y="6397460"/>
            <a:ext cx="412446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300" spc="15" dirty="0">
                <a:latin typeface="Arial"/>
                <a:cs typeface="Arial"/>
              </a:rPr>
              <a:t>2025-2026 – BlueCare Connect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250937F5-B7B1-E42A-F7E4-E26697E85D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58" y="285830"/>
            <a:ext cx="11289093" cy="46143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233" y="218342"/>
            <a:ext cx="1142153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00A8D5"/>
                </a:solidFill>
              </a:rPr>
              <a:t>BlueCare Connect for RWU</a:t>
            </a:r>
            <a:br>
              <a:rPr lang="en-US" sz="2800" spc="-5" dirty="0">
                <a:solidFill>
                  <a:srgbClr val="00A8D5"/>
                </a:solidFill>
              </a:rPr>
            </a:br>
            <a:r>
              <a:rPr lang="en-US" sz="2800" spc="45" dirty="0">
                <a:solidFill>
                  <a:schemeClr val="tx1"/>
                </a:solidFill>
              </a:rPr>
              <a:t>Wellness Incentive – Simplified with New Point System</a:t>
            </a:r>
            <a:endParaRPr sz="2800" spc="5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69459"/>
              </p:ext>
            </p:extLst>
          </p:nvPr>
        </p:nvGraphicFramePr>
        <p:xfrm>
          <a:off x="507948" y="1083508"/>
          <a:ext cx="10406089" cy="34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36294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300" spc="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Activity</a:t>
                      </a:r>
                      <a:endParaRPr sz="1300" dirty="0">
                        <a:latin typeface="Arial Black"/>
                        <a:cs typeface="Arial Black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8D5"/>
                    </a:solidFill>
                  </a:tcPr>
                </a:tc>
                <a:tc>
                  <a:txBody>
                    <a:bodyPr/>
                    <a:lstStyle/>
                    <a:p>
                      <a:pPr marL="41148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300" spc="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Points</a:t>
                      </a:r>
                      <a:endParaRPr sz="1300" dirty="0">
                        <a:latin typeface="Arial Black"/>
                        <a:cs typeface="Arial Black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42072"/>
              </p:ext>
            </p:extLst>
          </p:nvPr>
        </p:nvGraphicFramePr>
        <p:xfrm>
          <a:off x="497462" y="1544095"/>
          <a:ext cx="10394868" cy="5085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6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38175" marR="626110" algn="ctr">
                        <a:lnSpc>
                          <a:spcPts val="690"/>
                        </a:lnSpc>
                      </a:pPr>
                      <a:r>
                        <a:rPr lang="en-US" sz="6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494030" marR="486409" indent="146685" algn="ctr">
                        <a:lnSpc>
                          <a:spcPct val="111100"/>
                        </a:lnSpc>
                      </a:pPr>
                      <a:r>
                        <a:rPr lang="en-US" sz="1500" b="1" spc="-15" dirty="0">
                          <a:latin typeface="Arial"/>
                          <a:cs typeface="Arial"/>
                        </a:rPr>
                        <a:t>Annual Well-Visit 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860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spc="5" dirty="0">
                          <a:latin typeface="Arial"/>
                          <a:cs typeface="Arial"/>
                        </a:rPr>
                        <a:t>          500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  <a:solidFill>
                      <a:srgbClr val="DBF2F9"/>
                    </a:solidFill>
                  </a:tcPr>
                </a:tc>
                <a:tc>
                  <a:txBody>
                    <a:bodyPr/>
                    <a:lstStyle/>
                    <a:p>
                      <a:pPr marL="885190" marR="513715" indent="-362585" algn="ctr">
                        <a:lnSpc>
                          <a:spcPts val="1600"/>
                        </a:lnSpc>
                        <a:spcBef>
                          <a:spcPts val="1140"/>
                        </a:spcBef>
                      </a:pPr>
                      <a:endParaRPr lang="en-US" sz="1600" b="0" spc="0" dirty="0">
                        <a:latin typeface="Times New Roman"/>
                        <a:cs typeface="Times New Roman"/>
                      </a:endParaRPr>
                    </a:p>
                    <a:p>
                      <a:pPr marL="885190" marR="513715" indent="-362585" algn="ctr">
                        <a:lnSpc>
                          <a:spcPts val="1600"/>
                        </a:lnSpc>
                        <a:spcBef>
                          <a:spcPts val="1140"/>
                        </a:spcBef>
                      </a:pPr>
                      <a:r>
                        <a:rPr lang="en-US" sz="1400" b="1" spc="20" dirty="0">
                          <a:latin typeface="Arial"/>
                          <a:cs typeface="Arial"/>
                        </a:rPr>
                        <a:t>Dental Cleaning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endParaRPr lang="en-US" sz="1400" b="0" spc="0" dirty="0">
                        <a:latin typeface="Times New Roman"/>
                        <a:cs typeface="Times New Roman"/>
                      </a:endParaRPr>
                    </a:p>
                    <a:p>
                      <a:pPr marL="228600" algn="ctr">
                        <a:lnSpc>
                          <a:spcPct val="100000"/>
                        </a:lnSpc>
                      </a:pPr>
                      <a:r>
                        <a:rPr lang="en-US" sz="1400" b="1" spc="15" dirty="0">
                          <a:latin typeface="Arial"/>
                          <a:cs typeface="Arial"/>
                        </a:rPr>
                        <a:t>  100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 marR="519430" algn="ctr">
                        <a:lnSpc>
                          <a:spcPct val="111100"/>
                        </a:lnSpc>
                        <a:spcBef>
                          <a:spcPts val="1390"/>
                        </a:spcBef>
                      </a:pPr>
                      <a:r>
                        <a:rPr lang="en-US" sz="1500" b="1" spc="-15" dirty="0">
                          <a:latin typeface="Arial"/>
                          <a:cs typeface="Arial"/>
                        </a:rPr>
                        <a:t>Health Assessment Survey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spc="5" dirty="0">
                          <a:latin typeface="Arial"/>
                          <a:cs typeface="Arial"/>
                        </a:rPr>
                        <a:t>          200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F9"/>
                    </a:solidFill>
                  </a:tcPr>
                </a:tc>
                <a:tc>
                  <a:txBody>
                    <a:bodyPr/>
                    <a:lstStyle/>
                    <a:p>
                      <a:pPr marL="715010" marR="707390" indent="20320" algn="ctr">
                        <a:lnSpc>
                          <a:spcPct val="111100"/>
                        </a:lnSpc>
                      </a:pPr>
                      <a:r>
                        <a:rPr lang="en-US" sz="1500" b="1" spc="5" dirty="0">
                          <a:latin typeface="Arial"/>
                          <a:cs typeface="Arial"/>
                        </a:rPr>
                        <a:t>Sample Additional Activities</a:t>
                      </a:r>
                    </a:p>
                    <a:p>
                      <a:pPr marL="715010" marR="707390" indent="20320" algn="ctr">
                        <a:lnSpc>
                          <a:spcPct val="111100"/>
                        </a:lnSpc>
                      </a:pPr>
                      <a:endParaRPr lang="en-US" sz="1500" b="1" spc="5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spc="5" dirty="0">
                          <a:latin typeface="Arial"/>
                          <a:cs typeface="Arial"/>
                        </a:rPr>
                        <a:t>         </a:t>
                      </a:r>
                    </a:p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400" b="1" spc="5" dirty="0">
                        <a:latin typeface="Arial"/>
                        <a:cs typeface="Arial"/>
                      </a:endParaRPr>
                    </a:p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spc="5" dirty="0">
                          <a:latin typeface="Arial"/>
                          <a:cs typeface="Arial"/>
                        </a:rPr>
                        <a:t>          1050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5010" marR="707390" indent="20320" algn="ctr">
                        <a:lnSpc>
                          <a:spcPct val="111100"/>
                        </a:lnSpc>
                      </a:pPr>
                      <a:endParaRPr lang="en-US" sz="1500" b="1" spc="5" dirty="0">
                        <a:latin typeface="Arial"/>
                        <a:cs typeface="Arial"/>
                      </a:endParaRPr>
                    </a:p>
                    <a:p>
                      <a:pPr marL="715010" marR="707390" indent="20320" algn="ctr">
                        <a:lnSpc>
                          <a:spcPct val="111100"/>
                        </a:lnSpc>
                      </a:pPr>
                      <a:r>
                        <a:rPr lang="en-US" sz="1500" b="1" spc="5" dirty="0">
                          <a:latin typeface="Arial"/>
                          <a:cs typeface="Arial"/>
                        </a:rPr>
                        <a:t>Total Points Needed:</a:t>
                      </a:r>
                    </a:p>
                  </a:txBody>
                  <a:tcPr marL="0" marR="0" marT="381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1,850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866525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BF266FE-729A-9DF0-70A2-F1BCCAC3B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32480"/>
              </p:ext>
            </p:extLst>
          </p:nvPr>
        </p:nvGraphicFramePr>
        <p:xfrm>
          <a:off x="3429000" y="4267200"/>
          <a:ext cx="3962400" cy="1394622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52366908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5932981"/>
                    </a:ext>
                  </a:extLst>
                </a:gridCol>
              </a:tblGrid>
              <a:tr h="234274"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Explore &amp; Earn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4282266"/>
                  </a:ext>
                </a:extLst>
              </a:tr>
              <a:tr h="234274"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Welcome Points (new users only)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8901809"/>
                  </a:ext>
                </a:extLst>
              </a:tr>
              <a:tr h="234274"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 Events or Webinars   (self-reported)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8452201"/>
                  </a:ext>
                </a:extLst>
              </a:tr>
              <a:tr h="358302"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Track 5k steps a day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 points/daily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2115141"/>
                  </a:ext>
                </a:extLst>
              </a:tr>
              <a:tr h="234274"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Track 2 Healthy habits per week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points/weekly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010229"/>
                  </a:ext>
                </a:extLst>
              </a:tr>
            </a:tbl>
          </a:graphicData>
        </a:graphic>
      </p:graphicFrame>
      <p:pic>
        <p:nvPicPr>
          <p:cNvPr id="23" name="Picture 22" descr="Person using iPad">
            <a:extLst>
              <a:ext uri="{FF2B5EF4-FFF2-40B4-BE49-F238E27FC236}">
                <a16:creationId xmlns:a16="http://schemas.microsoft.com/office/drawing/2014/main" id="{5F0FBAA1-B39C-0FC7-616A-4ED2E3B67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r="-12160" b="23530"/>
          <a:stretch/>
        </p:blipFill>
        <p:spPr>
          <a:xfrm>
            <a:off x="507294" y="1544093"/>
            <a:ext cx="1846647" cy="894307"/>
          </a:xfrm>
          <a:prstGeom prst="rect">
            <a:avLst/>
          </a:prstGeom>
        </p:spPr>
      </p:pic>
      <p:pic>
        <p:nvPicPr>
          <p:cNvPr id="25" name="Picture 24" descr="Cartoon checklist and pencil">
            <a:extLst>
              <a:ext uri="{FF2B5EF4-FFF2-40B4-BE49-F238E27FC236}">
                <a16:creationId xmlns:a16="http://schemas.microsoft.com/office/drawing/2014/main" id="{D4E8ED9B-2892-8FC3-B000-C3EF851D5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r="19917" b="19419"/>
          <a:stretch/>
        </p:blipFill>
        <p:spPr>
          <a:xfrm>
            <a:off x="497463" y="3037741"/>
            <a:ext cx="1636138" cy="772259"/>
          </a:xfrm>
          <a:prstGeom prst="rect">
            <a:avLst/>
          </a:prstGeom>
        </p:spPr>
      </p:pic>
      <p:pic>
        <p:nvPicPr>
          <p:cNvPr id="27" name="Picture 26" descr="Stacks of gold coins">
            <a:extLst>
              <a:ext uri="{FF2B5EF4-FFF2-40B4-BE49-F238E27FC236}">
                <a16:creationId xmlns:a16="http://schemas.microsoft.com/office/drawing/2014/main" id="{3F5CD3F4-6AF4-8363-E979-B176D9EF2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5"/>
          <a:stretch/>
        </p:blipFill>
        <p:spPr>
          <a:xfrm>
            <a:off x="668129" y="5831024"/>
            <a:ext cx="1294805" cy="772259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E61B334-AC0E-481F-3EF4-674C68432F98}"/>
              </a:ext>
            </a:extLst>
          </p:cNvPr>
          <p:cNvSpPr txBox="1">
            <a:spLocks/>
          </p:cNvSpPr>
          <p:nvPr/>
        </p:nvSpPr>
        <p:spPr>
          <a:xfrm>
            <a:off x="317853" y="692332"/>
            <a:ext cx="11610975" cy="27699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>
              <a:buClr>
                <a:srgbClr val="000000"/>
              </a:buClr>
              <a:buSzPts val="1400"/>
              <a:buFont typeface="Arial"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6EB29-93A0-3B1A-79D9-D24CD0B5D6C2}"/>
              </a:ext>
            </a:extLst>
          </p:cNvPr>
          <p:cNvSpPr/>
          <p:nvPr/>
        </p:nvSpPr>
        <p:spPr>
          <a:xfrm>
            <a:off x="0" y="2406089"/>
            <a:ext cx="12192000" cy="2995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A674634-C303-AC90-B25D-586FF1758EC5}"/>
              </a:ext>
            </a:extLst>
          </p:cNvPr>
          <p:cNvSpPr/>
          <p:nvPr/>
        </p:nvSpPr>
        <p:spPr>
          <a:xfrm>
            <a:off x="2757815" y="2138787"/>
            <a:ext cx="1783434" cy="38224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101600" dir="3000000" algn="tl" rotWithShape="0">
              <a:prstClr val="black">
                <a:alpha val="2961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50920-D287-20D2-C29B-7F497687A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00" y="1003854"/>
            <a:ext cx="11610975" cy="276999"/>
          </a:xfrm>
        </p:spPr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rgbClr val="0092BC"/>
                </a:solidFill>
              </a:rPr>
              <a:t>BlueCare Connect </a:t>
            </a:r>
            <a:r>
              <a:rPr lang="en-US" dirty="0"/>
              <a:t>offers a variety of ways to earn points for doing health and wellbeing activities. </a:t>
            </a:r>
          </a:p>
        </p:txBody>
      </p:sp>
      <p:pic>
        <p:nvPicPr>
          <p:cNvPr id="743" name="Google Shape;743;g324a67c30d1_1_6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795" y="2298150"/>
            <a:ext cx="1710235" cy="35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D82CD31-0DC0-6048-65B7-EF65300D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2BC"/>
                </a:solidFill>
              </a:rPr>
              <a:t>Earning Points</a:t>
            </a:r>
          </a:p>
        </p:txBody>
      </p:sp>
      <p:sp>
        <p:nvSpPr>
          <p:cNvPr id="7" name="Google Shape;737;g324a67c30d1_1_66">
            <a:extLst>
              <a:ext uri="{FF2B5EF4-FFF2-40B4-BE49-F238E27FC236}">
                <a16:creationId xmlns:a16="http://schemas.microsoft.com/office/drawing/2014/main" id="{1C3B064C-941A-7058-982B-6F4AA0244BF4}"/>
              </a:ext>
            </a:extLst>
          </p:cNvPr>
          <p:cNvSpPr/>
          <p:nvPr/>
        </p:nvSpPr>
        <p:spPr>
          <a:xfrm>
            <a:off x="194686" y="2681085"/>
            <a:ext cx="2137173" cy="965999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9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" tIns="137160" rIns="137160" bIns="13716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 Home screen, click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Rewards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select the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Ways To Earn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329FB-C840-AC40-805D-8CCF34155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1985A-9CA7-464F-8BDB-6512D2634659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A black screen with a white border&#10;&#10;Description automatically generated">
            <a:extLst>
              <a:ext uri="{FF2B5EF4-FFF2-40B4-BE49-F238E27FC236}">
                <a16:creationId xmlns:a16="http://schemas.microsoft.com/office/drawing/2014/main" id="{8B9F0C27-C30B-529B-29F8-A5F050618A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526" y="2090561"/>
            <a:ext cx="1938564" cy="3920415"/>
          </a:xfrm>
          <a:prstGeom prst="rect">
            <a:avLst/>
          </a:prstGeom>
          <a:effectLst/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28B071D-DDAF-9E40-1BE5-4EE663F7FC89}"/>
              </a:ext>
            </a:extLst>
          </p:cNvPr>
          <p:cNvGrpSpPr/>
          <p:nvPr/>
        </p:nvGrpSpPr>
        <p:grpSpPr>
          <a:xfrm>
            <a:off x="4937030" y="2090561"/>
            <a:ext cx="1938564" cy="3920415"/>
            <a:chOff x="4937030" y="2090561"/>
            <a:chExt cx="1938564" cy="3920415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A751A21-B5CF-0C40-04D4-E1C476FA3779}"/>
                </a:ext>
              </a:extLst>
            </p:cNvPr>
            <p:cNvSpPr/>
            <p:nvPr/>
          </p:nvSpPr>
          <p:spPr>
            <a:xfrm>
              <a:off x="4998506" y="2138787"/>
              <a:ext cx="1783434" cy="38224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101600" dir="3000000" algn="tl" rotWithShape="0">
                <a:prstClr val="black">
                  <a:alpha val="29614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5" name="Google Shape;745;g324a67c30d1_1_66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6604" y="2305125"/>
              <a:ext cx="1750798" cy="3607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A black screen with a white border&#10;&#10;Description automatically generated">
              <a:extLst>
                <a:ext uri="{FF2B5EF4-FFF2-40B4-BE49-F238E27FC236}">
                  <a16:creationId xmlns:a16="http://schemas.microsoft.com/office/drawing/2014/main" id="{FF86D085-F910-D767-8679-52D7ACF93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7030" y="2090561"/>
              <a:ext cx="1938564" cy="3920415"/>
            </a:xfrm>
            <a:prstGeom prst="rect">
              <a:avLst/>
            </a:prstGeom>
            <a:effectLst/>
          </p:spPr>
        </p:pic>
      </p:grpSp>
      <p:sp>
        <p:nvSpPr>
          <p:cNvPr id="12" name="Google Shape;737;g324a67c30d1_1_66">
            <a:extLst>
              <a:ext uri="{FF2B5EF4-FFF2-40B4-BE49-F238E27FC236}">
                <a16:creationId xmlns:a16="http://schemas.microsoft.com/office/drawing/2014/main" id="{FEE1852C-F962-D5AE-F50C-86C7402BF9DF}"/>
              </a:ext>
            </a:extLst>
          </p:cNvPr>
          <p:cNvSpPr/>
          <p:nvPr/>
        </p:nvSpPr>
        <p:spPr>
          <a:xfrm>
            <a:off x="7315616" y="4875250"/>
            <a:ext cx="1947783" cy="758877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9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" tIns="137160" rIns="91440" bIns="13716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also navigate to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Ways To Earn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menu on the Home screen.</a:t>
            </a:r>
          </a:p>
        </p:txBody>
      </p:sp>
      <p:sp>
        <p:nvSpPr>
          <p:cNvPr id="13" name="Google Shape;606;g324a67c30d1_1_42">
            <a:extLst>
              <a:ext uri="{FF2B5EF4-FFF2-40B4-BE49-F238E27FC236}">
                <a16:creationId xmlns:a16="http://schemas.microsoft.com/office/drawing/2014/main" id="{88A0B7BA-110C-FAC5-1903-33AB2AFA8DA8}"/>
              </a:ext>
            </a:extLst>
          </p:cNvPr>
          <p:cNvSpPr/>
          <p:nvPr/>
        </p:nvSpPr>
        <p:spPr>
          <a:xfrm>
            <a:off x="7324835" y="2125245"/>
            <a:ext cx="1938564" cy="211020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182880" bIns="1828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Earn points for your annual well-visit and screenings, health assessment, and tracking your daily activities like steps, food and sleep, and completing actions within the app.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more you use BlueCare Connect, the more points you get!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CBF5FD-691F-88AA-D30E-B695D9C7D3C1}"/>
              </a:ext>
            </a:extLst>
          </p:cNvPr>
          <p:cNvGrpSpPr/>
          <p:nvPr/>
        </p:nvGrpSpPr>
        <p:grpSpPr>
          <a:xfrm>
            <a:off x="9462488" y="2090562"/>
            <a:ext cx="1938564" cy="3822438"/>
            <a:chOff x="2576675" y="2090562"/>
            <a:chExt cx="1938564" cy="3822438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883829F-49C5-654D-FD4A-87580C15C0D1}"/>
                </a:ext>
              </a:extLst>
            </p:cNvPr>
            <p:cNvSpPr/>
            <p:nvPr/>
          </p:nvSpPr>
          <p:spPr>
            <a:xfrm>
              <a:off x="2654241" y="2138787"/>
              <a:ext cx="1783434" cy="371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101600" dir="3000000" algn="tl" rotWithShape="0">
                <a:prstClr val="black">
                  <a:alpha val="29614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39" name="Google Shape;739;g324a67c30d1_1_66"/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4240" y="2167661"/>
              <a:ext cx="1783434" cy="3716465"/>
            </a:xfrm>
            <a:prstGeom prst="roundRect">
              <a:avLst/>
            </a:prstGeom>
            <a:noFill/>
            <a:ln>
              <a:noFill/>
            </a:ln>
          </p:spPr>
        </p:pic>
        <p:pic>
          <p:nvPicPr>
            <p:cNvPr id="8" name="Picture 7" descr="A black screen with a white border&#10;&#10;Description automatically generated">
              <a:extLst>
                <a:ext uri="{FF2B5EF4-FFF2-40B4-BE49-F238E27FC236}">
                  <a16:creationId xmlns:a16="http://schemas.microsoft.com/office/drawing/2014/main" id="{2CDAEE9E-2C75-E1F8-F806-46855B546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6675" y="2090562"/>
              <a:ext cx="1938564" cy="3822438"/>
            </a:xfrm>
            <a:prstGeom prst="rect">
              <a:avLst/>
            </a:prstGeom>
            <a:effectLst/>
          </p:spPr>
        </p:pic>
        <p:sp>
          <p:nvSpPr>
            <p:cNvPr id="15" name="Google Shape;625;g2d7bf1f4631_0_1">
              <a:extLst>
                <a:ext uri="{FF2B5EF4-FFF2-40B4-BE49-F238E27FC236}">
                  <a16:creationId xmlns:a16="http://schemas.microsoft.com/office/drawing/2014/main" id="{74E9F3A2-7A89-3603-60C1-D16928AB58F7}"/>
                </a:ext>
              </a:extLst>
            </p:cNvPr>
            <p:cNvSpPr/>
            <p:nvPr/>
          </p:nvSpPr>
          <p:spPr>
            <a:xfrm>
              <a:off x="2814452" y="5159829"/>
              <a:ext cx="696844" cy="189719"/>
            </a:xfrm>
            <a:prstGeom prst="rect">
              <a:avLst/>
            </a:prstGeom>
            <a:noFill/>
            <a:ln w="19050" cap="flat" cmpd="sng">
              <a:solidFill>
                <a:srgbClr val="009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Google Shape;625;g2d7bf1f4631_0_1">
            <a:extLst>
              <a:ext uri="{FF2B5EF4-FFF2-40B4-BE49-F238E27FC236}">
                <a16:creationId xmlns:a16="http://schemas.microsoft.com/office/drawing/2014/main" id="{AEBCF20F-C789-4418-F243-2A679D8AFDC0}"/>
              </a:ext>
            </a:extLst>
          </p:cNvPr>
          <p:cNvSpPr/>
          <p:nvPr/>
        </p:nvSpPr>
        <p:spPr>
          <a:xfrm>
            <a:off x="2786630" y="3503513"/>
            <a:ext cx="696844" cy="230287"/>
          </a:xfrm>
          <a:prstGeom prst="rect">
            <a:avLst/>
          </a:prstGeom>
          <a:noFill/>
          <a:ln w="19050" cap="flat" cmpd="sng">
            <a:solidFill>
              <a:srgbClr val="009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AD5082BE-40E6-371C-B827-B2EF5051AD4B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>
            <a:off x="2331859" y="3164085"/>
            <a:ext cx="454771" cy="454572"/>
          </a:xfrm>
          <a:prstGeom prst="bentConnector3">
            <a:avLst>
              <a:gd name="adj1" fmla="val 50000"/>
            </a:avLst>
          </a:prstGeom>
          <a:ln w="19050">
            <a:solidFill>
              <a:srgbClr val="009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625;g2d7bf1f4631_0_1">
            <a:extLst>
              <a:ext uri="{FF2B5EF4-FFF2-40B4-BE49-F238E27FC236}">
                <a16:creationId xmlns:a16="http://schemas.microsoft.com/office/drawing/2014/main" id="{37FDE4BC-5C21-489B-E74E-614C08276CA6}"/>
              </a:ext>
            </a:extLst>
          </p:cNvPr>
          <p:cNvSpPr/>
          <p:nvPr/>
        </p:nvSpPr>
        <p:spPr>
          <a:xfrm>
            <a:off x="5076331" y="2520004"/>
            <a:ext cx="850623" cy="331838"/>
          </a:xfrm>
          <a:prstGeom prst="rect">
            <a:avLst/>
          </a:prstGeom>
          <a:noFill/>
          <a:ln w="19050" cap="flat" cmpd="sng">
            <a:solidFill>
              <a:srgbClr val="009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B3D777-9BFF-0F14-4C0A-F4C6C3D53C1B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9263399" y="5254689"/>
            <a:ext cx="43686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9E53AE-FCFE-4F3F-32C8-181B72BD8ADF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483474" y="2851842"/>
            <a:ext cx="1592857" cy="76681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8052-C785-44A3-559E-B9459CF9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5125"/>
            <a:ext cx="11610832" cy="1461939"/>
          </a:xfrm>
        </p:spPr>
        <p:txBody>
          <a:bodyPr/>
          <a:lstStyle/>
          <a:p>
            <a:r>
              <a:rPr lang="en-US" sz="3200" spc="-5" dirty="0">
                <a:solidFill>
                  <a:srgbClr val="00A8D5"/>
                </a:solidFill>
              </a:rPr>
              <a:t>BlueCare Connect for RWU</a:t>
            </a:r>
            <a:br>
              <a:rPr lang="en-US" sz="3200" spc="-5" dirty="0">
                <a:solidFill>
                  <a:srgbClr val="00A8D5"/>
                </a:solidFill>
              </a:rPr>
            </a:br>
            <a:r>
              <a:rPr lang="en-US" sz="3200" spc="-5" dirty="0">
                <a:solidFill>
                  <a:srgbClr val="00A8D5"/>
                </a:solidFill>
              </a:rPr>
              <a:t> </a:t>
            </a:r>
            <a:r>
              <a:rPr lang="en-US" sz="3200" spc="-5" dirty="0"/>
              <a:t>Connect a Tracker</a:t>
            </a:r>
            <a:br>
              <a:rPr lang="en-US" sz="3200" spc="-5" dirty="0">
                <a:solidFill>
                  <a:srgbClr val="00A8D5"/>
                </a:solidFill>
              </a:rPr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943964-4C0B-E13F-A0FE-5B49EB468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877332"/>
            <a:ext cx="9906000" cy="4615543"/>
          </a:xfrm>
        </p:spPr>
      </p:pic>
    </p:spTree>
    <p:extLst>
      <p:ext uri="{BB962C8B-B14F-4D97-AF65-F5344CB8AC3E}">
        <p14:creationId xmlns:p14="http://schemas.microsoft.com/office/powerpoint/2010/main" val="79711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59BCD7-63F5-BE26-B2C4-E6E495E6F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302807"/>
            <a:ext cx="7315200" cy="1143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CBB0D-4B48-780B-2B12-E7D35E482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676400"/>
            <a:ext cx="4355585" cy="603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E8AFB7-CE95-072F-6049-87738B82002C}"/>
              </a:ext>
            </a:extLst>
          </p:cNvPr>
          <p:cNvSpPr txBox="1"/>
          <p:nvPr/>
        </p:nvSpPr>
        <p:spPr>
          <a:xfrm>
            <a:off x="4724400" y="5486400"/>
            <a:ext cx="346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Or click this link: 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5"/>
              </a:rPr>
              <a:t>BlueCare Connect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56ABD9-D327-379C-83A5-FF551FEE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57436"/>
            <a:ext cx="2905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2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35a1d8-ae7a-4317-b370-41b9b9107fda">
      <Terms xmlns="http://schemas.microsoft.com/office/infopath/2007/PartnerControls"/>
    </lcf76f155ced4ddcb4097134ff3c332f>
    <TaxCatchAll xmlns="7c45f7e5-04b2-43b9-aaec-b78d2b4f1d53" xsi:nil="true"/>
    <_ip_UnifiedCompliancePolicyUIAction xmlns="http://schemas.microsoft.com/sharepoint/v3" xsi:nil="true"/>
    <_ip_UnifiedCompliancePolicyProperties xmlns="http://schemas.microsoft.com/sharepoint/v3" xsi:nil="true"/>
    <SharedWithUsers xmlns="7c45f7e5-04b2-43b9-aaec-b78d2b4f1d53">
      <UserInfo>
        <DisplayName>Eliza Mellion</DisplayName>
        <AccountId>73</AccountId>
        <AccountType/>
      </UserInfo>
    </SharedWithUsers>
    <kwizcomcontrollerfield xmlns="f035a1d8-ae7a-4317-b370-41b9b9107f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9DA0C4B016A646B8A03DF72F6BEF1A" ma:contentTypeVersion="21" ma:contentTypeDescription="Create a new document." ma:contentTypeScope="" ma:versionID="4c6897befdea178c3806cebd9c73e251">
  <xsd:schema xmlns:xsd="http://www.w3.org/2001/XMLSchema" xmlns:xs="http://www.w3.org/2001/XMLSchema" xmlns:p="http://schemas.microsoft.com/office/2006/metadata/properties" xmlns:ns1="http://schemas.microsoft.com/sharepoint/v3" xmlns:ns2="f035a1d8-ae7a-4317-b370-41b9b9107fda" xmlns:ns3="7c45f7e5-04b2-43b9-aaec-b78d2b4f1d53" targetNamespace="http://schemas.microsoft.com/office/2006/metadata/properties" ma:root="true" ma:fieldsID="7463b41c93851d10b0a99230e12c7059" ns1:_="" ns2:_="" ns3:_="">
    <xsd:import namespace="http://schemas.microsoft.com/sharepoint/v3"/>
    <xsd:import namespace="f035a1d8-ae7a-4317-b370-41b9b9107fda"/>
    <xsd:import namespace="7c45f7e5-04b2-43b9-aaec-b78d2b4f1d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kwizcomcontroller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5a1d8-ae7a-4317-b370-41b9b9107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329833-3248-4e12-9a99-4e1b2678bf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wizcomcontrollerfield" ma:index="28" nillable="true" ma:displayName="kwizcomcontrollerfield" ma:internalName="kwizcomcontrollerfiel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5f7e5-04b2-43b9-aaec-b78d2b4f1d5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ae6e80-2f29-441b-9ddf-9deee6c7210d}" ma:internalName="TaxCatchAll" ma:showField="CatchAllData" ma:web="7c45f7e5-04b2-43b9-aaec-b78d2b4f1d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D6619-DB6C-45FA-8C76-7AFBD0B23437}">
  <ds:schemaRefs>
    <ds:schemaRef ds:uri="http://purl.org/dc/dcmitype/"/>
    <ds:schemaRef ds:uri="f035a1d8-ae7a-4317-b370-41b9b9107fda"/>
    <ds:schemaRef ds:uri="7c45f7e5-04b2-43b9-aaec-b78d2b4f1d53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A3935E1-8D02-4138-A94F-5F14754F38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A97928-0826-4180-BE25-ABDDF409A4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035a1d8-ae7a-4317-b370-41b9b9107fda"/>
    <ds:schemaRef ds:uri="7c45f7e5-04b2-43b9-aaec-b78d2b4f1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4434</TotalTime>
  <Words>215</Words>
  <Application>Microsoft Office PowerPoint</Application>
  <PresentationFormat>Widescreen</PresentationFormat>
  <Paragraphs>55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Verdana</vt:lpstr>
      <vt:lpstr>Office Theme</vt:lpstr>
      <vt:lpstr>PowerPoint Presentation</vt:lpstr>
      <vt:lpstr>BlueCare Connect for RWU Wellness Incentive – Simplified with New Point System</vt:lpstr>
      <vt:lpstr>Earning Points</vt:lpstr>
      <vt:lpstr>BlueCare Connect for RWU  Connect a Tracker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Kilduff</dc:creator>
  <cp:lastModifiedBy>Eliza Mellion</cp:lastModifiedBy>
  <cp:revision>31</cp:revision>
  <dcterms:created xsi:type="dcterms:W3CDTF">2021-03-02T15:44:01Z</dcterms:created>
  <dcterms:modified xsi:type="dcterms:W3CDTF">2025-10-30T13:46:17Z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2021-02-19T00:00:00Z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2021-03-02T00:00:00Z</vt:filetime>
  </property>
  <property fmtid="{D5CDD505-2E9C-101B-9397-08002B2CF9AE}" pid="5" name="ContentTypeId">
    <vt:lpwstr>0x010100AF9DA0C4B016A646B8A03DF72F6BEF1A</vt:lpwstr>
  </property>
  <property fmtid="{D5CDD505-2E9C-101B-9397-08002B2CF9AE}" pid="6" name="MediaServiceImageTags">
    <vt:lpwstr/>
  </property>
</Properties>
</file>